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8288000" cy="10287000"/>
  <p:notesSz cx="6858000" cy="9144000"/>
  <p:embeddedFontLst>
    <p:embeddedFont>
      <p:font typeface="Abramo" panose="020B0604020202020204" charset="0"/>
      <p:regular r:id="rId23"/>
    </p:embeddedFont>
    <p:embeddedFont>
      <p:font typeface="Canva Student Font" panose="020B0604020202020204" charset="0"/>
      <p:regular r:id="rId24"/>
    </p:embeddedFont>
    <p:embeddedFont>
      <p:font typeface="Glacial Indifference" panose="020B0604020202020204" charset="0"/>
      <p:regular r:id="rId25"/>
    </p:embeddedFont>
    <p:embeddedFont>
      <p:font typeface="Moontime"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7" d="100"/>
          <a:sy n="47" d="100"/>
        </p:scale>
        <p:origin x="50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16.sv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16.sv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sv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961255" y="-2017079"/>
            <a:ext cx="13902753" cy="13381400"/>
          </a:xfrm>
          <a:custGeom>
            <a:avLst/>
            <a:gdLst/>
            <a:ahLst/>
            <a:cxnLst/>
            <a:rect l="l" t="t" r="r" b="b"/>
            <a:pathLst>
              <a:path w="13902753" h="13381400">
                <a:moveTo>
                  <a:pt x="0" y="0"/>
                </a:moveTo>
                <a:lnTo>
                  <a:pt x="13902754" y="0"/>
                </a:lnTo>
                <a:lnTo>
                  <a:pt x="13902754" y="13381400"/>
                </a:lnTo>
                <a:lnTo>
                  <a:pt x="0" y="13381400"/>
                </a:lnTo>
                <a:lnTo>
                  <a:pt x="0" y="0"/>
                </a:lnTo>
                <a:close/>
              </a:path>
            </a:pathLst>
          </a:custGeom>
          <a:blipFill>
            <a:blip r:embed="rId2"/>
            <a:stretch>
              <a:fillRect/>
            </a:stretch>
          </a:blipFill>
        </p:spPr>
      </p:sp>
      <p:sp>
        <p:nvSpPr>
          <p:cNvPr id="3" name="Freeform 3"/>
          <p:cNvSpPr/>
          <p:nvPr/>
        </p:nvSpPr>
        <p:spPr>
          <a:xfrm>
            <a:off x="562172" y="-668293"/>
            <a:ext cx="2446436" cy="4114800"/>
          </a:xfrm>
          <a:custGeom>
            <a:avLst/>
            <a:gdLst/>
            <a:ahLst/>
            <a:cxnLst/>
            <a:rect l="l" t="t" r="r" b="b"/>
            <a:pathLst>
              <a:path w="2446436" h="4114800">
                <a:moveTo>
                  <a:pt x="0" y="0"/>
                </a:moveTo>
                <a:lnTo>
                  <a:pt x="2446436" y="0"/>
                </a:lnTo>
                <a:lnTo>
                  <a:pt x="2446436"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5864009" y="6950278"/>
            <a:ext cx="2423991" cy="4114800"/>
          </a:xfrm>
          <a:custGeom>
            <a:avLst/>
            <a:gdLst/>
            <a:ahLst/>
            <a:cxnLst/>
            <a:rect l="l" t="t" r="r" b="b"/>
            <a:pathLst>
              <a:path w="2423991" h="4114800">
                <a:moveTo>
                  <a:pt x="0" y="0"/>
                </a:moveTo>
                <a:lnTo>
                  <a:pt x="2423991" y="0"/>
                </a:lnTo>
                <a:lnTo>
                  <a:pt x="2423991"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3985231" y="1725861"/>
            <a:ext cx="10317538" cy="7425828"/>
          </a:xfrm>
          <a:prstGeom prst="rect">
            <a:avLst/>
          </a:prstGeom>
        </p:spPr>
        <p:txBody>
          <a:bodyPr lIns="0" tIns="0" rIns="0" bIns="0" rtlCol="0" anchor="t">
            <a:spAutoFit/>
          </a:bodyPr>
          <a:lstStyle/>
          <a:p>
            <a:pPr algn="ctr">
              <a:lnSpc>
                <a:spcPts val="14282"/>
              </a:lnSpc>
            </a:pPr>
            <a:r>
              <a:rPr lang="en-US" sz="17003">
                <a:solidFill>
                  <a:srgbClr val="22423D"/>
                </a:solidFill>
                <a:latin typeface="Moontime"/>
                <a:ea typeface="Moontime"/>
                <a:cs typeface="Moontime"/>
                <a:sym typeface="Moontime"/>
              </a:rPr>
              <a:t>Bill</a:t>
            </a:r>
          </a:p>
          <a:p>
            <a:pPr algn="ctr">
              <a:lnSpc>
                <a:spcPts val="14282"/>
              </a:lnSpc>
            </a:pPr>
            <a:r>
              <a:rPr lang="en-US" sz="17003">
                <a:solidFill>
                  <a:srgbClr val="22423D"/>
                </a:solidFill>
                <a:latin typeface="Moontime"/>
                <a:ea typeface="Moontime"/>
                <a:cs typeface="Moontime"/>
                <a:sym typeface="Moontime"/>
              </a:rPr>
              <a:t>Management System</a:t>
            </a:r>
          </a:p>
          <a:p>
            <a:pPr algn="ctr">
              <a:lnSpc>
                <a:spcPts val="14282"/>
              </a:lnSpc>
            </a:pPr>
            <a:endParaRPr lang="en-US" sz="17003">
              <a:solidFill>
                <a:srgbClr val="22423D"/>
              </a:solidFill>
              <a:latin typeface="Moontime"/>
              <a:ea typeface="Moontime"/>
              <a:cs typeface="Moontime"/>
              <a:sym typeface="Moontime"/>
            </a:endParaRPr>
          </a:p>
        </p:txBody>
      </p:sp>
      <p:sp>
        <p:nvSpPr>
          <p:cNvPr id="6" name="TextBox 6"/>
          <p:cNvSpPr txBox="1"/>
          <p:nvPr/>
        </p:nvSpPr>
        <p:spPr>
          <a:xfrm>
            <a:off x="5122411" y="7580754"/>
            <a:ext cx="8381379" cy="804545"/>
          </a:xfrm>
          <a:prstGeom prst="rect">
            <a:avLst/>
          </a:prstGeom>
        </p:spPr>
        <p:txBody>
          <a:bodyPr lIns="0" tIns="0" rIns="0" bIns="0" rtlCol="0" anchor="t">
            <a:spAutoFit/>
          </a:bodyPr>
          <a:lstStyle/>
          <a:p>
            <a:pPr algn="ctr">
              <a:lnSpc>
                <a:spcPts val="6580"/>
              </a:lnSpc>
            </a:pPr>
            <a:r>
              <a:rPr lang="en-US" sz="4700" spc="780">
                <a:solidFill>
                  <a:srgbClr val="22423D"/>
                </a:solidFill>
                <a:latin typeface="Glacial Indifference"/>
                <a:ea typeface="Glacial Indifference"/>
                <a:cs typeface="Glacial Indifference"/>
                <a:sym typeface="Glacial Indifference"/>
              </a:rPr>
              <a:t>-Sumayya Nazneen-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101746" y="-1717592"/>
            <a:ext cx="4813501" cy="5492584"/>
          </a:xfrm>
          <a:custGeom>
            <a:avLst/>
            <a:gdLst/>
            <a:ahLst/>
            <a:cxnLst/>
            <a:rect l="l" t="t" r="r" b="b"/>
            <a:pathLst>
              <a:path w="4813501" h="5492584">
                <a:moveTo>
                  <a:pt x="0" y="0"/>
                </a:moveTo>
                <a:lnTo>
                  <a:pt x="4813501" y="0"/>
                </a:lnTo>
                <a:lnTo>
                  <a:pt x="4813501" y="5492584"/>
                </a:lnTo>
                <a:lnTo>
                  <a:pt x="0" y="54925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200084" y="8012418"/>
            <a:ext cx="4734603" cy="4114800"/>
          </a:xfrm>
          <a:custGeom>
            <a:avLst/>
            <a:gdLst/>
            <a:ahLst/>
            <a:cxnLst/>
            <a:rect l="l" t="t" r="r" b="b"/>
            <a:pathLst>
              <a:path w="4734603" h="4114800">
                <a:moveTo>
                  <a:pt x="0" y="0"/>
                </a:moveTo>
                <a:lnTo>
                  <a:pt x="4734603" y="0"/>
                </a:lnTo>
                <a:lnTo>
                  <a:pt x="4734603"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4218087" y="1028700"/>
            <a:ext cx="12514481" cy="7591422"/>
          </a:xfrm>
          <a:custGeom>
            <a:avLst/>
            <a:gdLst/>
            <a:ahLst/>
            <a:cxnLst/>
            <a:rect l="l" t="t" r="r" b="b"/>
            <a:pathLst>
              <a:path w="12514481" h="7591422">
                <a:moveTo>
                  <a:pt x="0" y="0"/>
                </a:moveTo>
                <a:lnTo>
                  <a:pt x="12514481" y="0"/>
                </a:lnTo>
                <a:lnTo>
                  <a:pt x="12514481" y="7591422"/>
                </a:lnTo>
                <a:lnTo>
                  <a:pt x="0" y="7591422"/>
                </a:lnTo>
                <a:lnTo>
                  <a:pt x="0" y="0"/>
                </a:lnTo>
                <a:close/>
              </a:path>
            </a:pathLst>
          </a:custGeom>
          <a:blipFill>
            <a:blip r:embed="rId6"/>
            <a:stretch>
              <a:fillRect l="-8825" t="-3019" b="-9105"/>
            </a:stretch>
          </a:blipFill>
        </p:spPr>
      </p:sp>
      <p:sp>
        <p:nvSpPr>
          <p:cNvPr id="5" name="TextBox 5"/>
          <p:cNvSpPr txBox="1"/>
          <p:nvPr/>
        </p:nvSpPr>
        <p:spPr>
          <a:xfrm>
            <a:off x="646310" y="4742955"/>
            <a:ext cx="4218087" cy="1115416"/>
          </a:xfrm>
          <a:prstGeom prst="rect">
            <a:avLst/>
          </a:prstGeom>
        </p:spPr>
        <p:txBody>
          <a:bodyPr lIns="0" tIns="0" rIns="0" bIns="0" rtlCol="0" anchor="t">
            <a:spAutoFit/>
          </a:bodyPr>
          <a:lstStyle/>
          <a:p>
            <a:pPr algn="l">
              <a:lnSpc>
                <a:spcPts val="7893"/>
              </a:lnSpc>
            </a:pPr>
            <a:r>
              <a:rPr lang="en-US" sz="9396">
                <a:solidFill>
                  <a:srgbClr val="22423D"/>
                </a:solidFill>
                <a:latin typeface="Abramo"/>
                <a:ea typeface="Abramo"/>
                <a:cs typeface="Abramo"/>
                <a:sym typeface="Abramo"/>
              </a:rPr>
              <a:t>Home page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8081072" y="-3086100"/>
            <a:ext cx="4198776" cy="4114800"/>
          </a:xfrm>
          <a:custGeom>
            <a:avLst/>
            <a:gdLst/>
            <a:ahLst/>
            <a:cxnLst/>
            <a:rect l="l" t="t" r="r" b="b"/>
            <a:pathLst>
              <a:path w="4198776" h="4114800">
                <a:moveTo>
                  <a:pt x="0" y="0"/>
                </a:moveTo>
                <a:lnTo>
                  <a:pt x="4198776" y="0"/>
                </a:lnTo>
                <a:lnTo>
                  <a:pt x="419877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142471" y="9258300"/>
            <a:ext cx="5085708" cy="4114800"/>
          </a:xfrm>
          <a:custGeom>
            <a:avLst/>
            <a:gdLst/>
            <a:ahLst/>
            <a:cxnLst/>
            <a:rect l="l" t="t" r="r" b="b"/>
            <a:pathLst>
              <a:path w="5085708" h="4114800">
                <a:moveTo>
                  <a:pt x="0" y="0"/>
                </a:moveTo>
                <a:lnTo>
                  <a:pt x="5085708" y="0"/>
                </a:lnTo>
                <a:lnTo>
                  <a:pt x="508570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028700" y="71437"/>
            <a:ext cx="16230600" cy="8548684"/>
          </a:xfrm>
          <a:custGeom>
            <a:avLst/>
            <a:gdLst/>
            <a:ahLst/>
            <a:cxnLst/>
            <a:rect l="l" t="t" r="r" b="b"/>
            <a:pathLst>
              <a:path w="16230600" h="8548684">
                <a:moveTo>
                  <a:pt x="0" y="0"/>
                </a:moveTo>
                <a:lnTo>
                  <a:pt x="16230600" y="0"/>
                </a:lnTo>
                <a:lnTo>
                  <a:pt x="16230600" y="8548685"/>
                </a:lnTo>
                <a:lnTo>
                  <a:pt x="0" y="8548685"/>
                </a:lnTo>
                <a:lnTo>
                  <a:pt x="0" y="0"/>
                </a:lnTo>
                <a:close/>
              </a:path>
            </a:pathLst>
          </a:custGeom>
          <a:blipFill>
            <a:blip r:embed="rId6"/>
            <a:stretch>
              <a:fillRect t="-9331" b="-9331"/>
            </a:stretch>
          </a:blipFill>
        </p:spPr>
      </p:sp>
      <p:sp>
        <p:nvSpPr>
          <p:cNvPr id="5" name="TextBox 5"/>
          <p:cNvSpPr txBox="1"/>
          <p:nvPr/>
        </p:nvSpPr>
        <p:spPr>
          <a:xfrm>
            <a:off x="4262635" y="9330978"/>
            <a:ext cx="12445027" cy="1181318"/>
          </a:xfrm>
          <a:prstGeom prst="rect">
            <a:avLst/>
          </a:prstGeom>
        </p:spPr>
        <p:txBody>
          <a:bodyPr lIns="0" tIns="0" rIns="0" bIns="0" rtlCol="0" anchor="t">
            <a:spAutoFit/>
          </a:bodyPr>
          <a:lstStyle/>
          <a:p>
            <a:pPr algn="ctr">
              <a:lnSpc>
                <a:spcPts val="8404"/>
              </a:lnSpc>
            </a:pPr>
            <a:r>
              <a:rPr lang="en-US" sz="10004">
                <a:solidFill>
                  <a:srgbClr val="22423D"/>
                </a:solidFill>
                <a:latin typeface="Moontime"/>
                <a:ea typeface="Moontime"/>
                <a:cs typeface="Moontime"/>
                <a:sym typeface="Moontime"/>
              </a:rPr>
              <a:t>Fields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4072660" y="391955"/>
            <a:ext cx="10142679" cy="9895045"/>
          </a:xfrm>
          <a:custGeom>
            <a:avLst/>
            <a:gdLst/>
            <a:ahLst/>
            <a:cxnLst/>
            <a:rect l="l" t="t" r="r" b="b"/>
            <a:pathLst>
              <a:path w="10142679" h="9895045">
                <a:moveTo>
                  <a:pt x="0" y="0"/>
                </a:moveTo>
                <a:lnTo>
                  <a:pt x="10142680" y="0"/>
                </a:lnTo>
                <a:lnTo>
                  <a:pt x="10142680" y="9895045"/>
                </a:lnTo>
                <a:lnTo>
                  <a:pt x="0" y="9895045"/>
                </a:lnTo>
                <a:lnTo>
                  <a:pt x="0" y="0"/>
                </a:lnTo>
                <a:close/>
              </a:path>
            </a:pathLst>
          </a:custGeom>
          <a:blipFill>
            <a:blip r:embed="rId2"/>
            <a:stretch>
              <a:fillRect/>
            </a:stretch>
          </a:blipFill>
        </p:spPr>
      </p:sp>
      <p:sp>
        <p:nvSpPr>
          <p:cNvPr id="3" name="TextBox 3"/>
          <p:cNvSpPr txBox="1"/>
          <p:nvPr/>
        </p:nvSpPr>
        <p:spPr>
          <a:xfrm>
            <a:off x="328664" y="4745399"/>
            <a:ext cx="3172179" cy="1177363"/>
          </a:xfrm>
          <a:prstGeom prst="rect">
            <a:avLst/>
          </a:prstGeom>
        </p:spPr>
        <p:txBody>
          <a:bodyPr lIns="0" tIns="0" rIns="0" bIns="0" rtlCol="0" anchor="t">
            <a:spAutoFit/>
          </a:bodyPr>
          <a:lstStyle/>
          <a:p>
            <a:pPr algn="ctr">
              <a:lnSpc>
                <a:spcPts val="9655"/>
              </a:lnSpc>
              <a:spcBef>
                <a:spcPct val="0"/>
              </a:spcBef>
            </a:pPr>
            <a:r>
              <a:rPr lang="en-US" sz="6897" spc="220">
                <a:solidFill>
                  <a:srgbClr val="000000"/>
                </a:solidFill>
                <a:latin typeface="Moontime"/>
                <a:ea typeface="Moontime"/>
                <a:cs typeface="Moontime"/>
                <a:sym typeface="Moontime"/>
              </a:rPr>
              <a:t>Output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574666" y="1077033"/>
            <a:ext cx="17125493" cy="8824221"/>
          </a:xfrm>
          <a:custGeom>
            <a:avLst/>
            <a:gdLst/>
            <a:ahLst/>
            <a:cxnLst/>
            <a:rect l="l" t="t" r="r" b="b"/>
            <a:pathLst>
              <a:path w="17125493" h="8824221">
                <a:moveTo>
                  <a:pt x="0" y="0"/>
                </a:moveTo>
                <a:lnTo>
                  <a:pt x="17125493" y="0"/>
                </a:lnTo>
                <a:lnTo>
                  <a:pt x="17125493" y="8824221"/>
                </a:lnTo>
                <a:lnTo>
                  <a:pt x="0" y="8824221"/>
                </a:lnTo>
                <a:lnTo>
                  <a:pt x="0" y="0"/>
                </a:lnTo>
                <a:close/>
              </a:path>
            </a:pathLst>
          </a:custGeom>
          <a:blipFill>
            <a:blip r:embed="rId2"/>
            <a:stretch>
              <a:fillRect t="-10648" b="-10648"/>
            </a:stretch>
          </a:blipFill>
        </p:spPr>
      </p:sp>
      <p:sp>
        <p:nvSpPr>
          <p:cNvPr id="3" name="TextBox 3"/>
          <p:cNvSpPr txBox="1"/>
          <p:nvPr/>
        </p:nvSpPr>
        <p:spPr>
          <a:xfrm>
            <a:off x="6296399" y="-142875"/>
            <a:ext cx="3028355" cy="1219908"/>
          </a:xfrm>
          <a:prstGeom prst="rect">
            <a:avLst/>
          </a:prstGeom>
        </p:spPr>
        <p:txBody>
          <a:bodyPr lIns="0" tIns="0" rIns="0" bIns="0" rtlCol="0" anchor="t">
            <a:spAutoFit/>
          </a:bodyPr>
          <a:lstStyle/>
          <a:p>
            <a:pPr algn="ctr">
              <a:lnSpc>
                <a:spcPts val="9935"/>
              </a:lnSpc>
              <a:spcBef>
                <a:spcPct val="0"/>
              </a:spcBef>
            </a:pPr>
            <a:r>
              <a:rPr lang="en-US" sz="7097">
                <a:solidFill>
                  <a:srgbClr val="000000"/>
                </a:solidFill>
                <a:latin typeface="Abramo"/>
                <a:ea typeface="Abramo"/>
                <a:cs typeface="Abramo"/>
                <a:sym typeface="Abramo"/>
              </a:rPr>
              <a:t>Water Bill</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218188" y="492435"/>
            <a:ext cx="17516512" cy="9607860"/>
          </a:xfrm>
          <a:custGeom>
            <a:avLst/>
            <a:gdLst/>
            <a:ahLst/>
            <a:cxnLst/>
            <a:rect l="l" t="t" r="r" b="b"/>
            <a:pathLst>
              <a:path w="17516512" h="9607860">
                <a:moveTo>
                  <a:pt x="0" y="0"/>
                </a:moveTo>
                <a:lnTo>
                  <a:pt x="17516512" y="0"/>
                </a:lnTo>
                <a:lnTo>
                  <a:pt x="17516512" y="9607860"/>
                </a:lnTo>
                <a:lnTo>
                  <a:pt x="0" y="9607860"/>
                </a:lnTo>
                <a:lnTo>
                  <a:pt x="0" y="0"/>
                </a:lnTo>
                <a:close/>
              </a:path>
            </a:pathLst>
          </a:custGeom>
          <a:blipFill>
            <a:blip r:embed="rId2"/>
            <a:stretch>
              <a:fillRect t="-6973" b="-6973"/>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359033" y="862829"/>
            <a:ext cx="16652478" cy="9247590"/>
          </a:xfrm>
          <a:custGeom>
            <a:avLst/>
            <a:gdLst/>
            <a:ahLst/>
            <a:cxnLst/>
            <a:rect l="l" t="t" r="r" b="b"/>
            <a:pathLst>
              <a:path w="16652478" h="9247590">
                <a:moveTo>
                  <a:pt x="0" y="0"/>
                </a:moveTo>
                <a:lnTo>
                  <a:pt x="16652478" y="0"/>
                </a:lnTo>
                <a:lnTo>
                  <a:pt x="16652478" y="9247589"/>
                </a:lnTo>
                <a:lnTo>
                  <a:pt x="0" y="9247589"/>
                </a:lnTo>
                <a:lnTo>
                  <a:pt x="0" y="0"/>
                </a:lnTo>
                <a:close/>
              </a:path>
            </a:pathLst>
          </a:custGeom>
          <a:blipFill>
            <a:blip r:embed="rId2"/>
            <a:stretch>
              <a:fillRect t="-6273" b="-6273"/>
            </a:stretch>
          </a:blipFill>
        </p:spPr>
      </p:sp>
      <p:sp>
        <p:nvSpPr>
          <p:cNvPr id="3" name="TextBox 3"/>
          <p:cNvSpPr txBox="1"/>
          <p:nvPr/>
        </p:nvSpPr>
        <p:spPr>
          <a:xfrm>
            <a:off x="6342493" y="-198963"/>
            <a:ext cx="3165078" cy="1061792"/>
          </a:xfrm>
          <a:prstGeom prst="rect">
            <a:avLst/>
          </a:prstGeom>
        </p:spPr>
        <p:txBody>
          <a:bodyPr lIns="0" tIns="0" rIns="0" bIns="0" rtlCol="0" anchor="t">
            <a:spAutoFit/>
          </a:bodyPr>
          <a:lstStyle/>
          <a:p>
            <a:pPr algn="ctr">
              <a:lnSpc>
                <a:spcPts val="8676"/>
              </a:lnSpc>
              <a:spcBef>
                <a:spcPct val="0"/>
              </a:spcBef>
            </a:pPr>
            <a:r>
              <a:rPr lang="en-US" sz="6197">
                <a:solidFill>
                  <a:srgbClr val="000000"/>
                </a:solidFill>
                <a:latin typeface="Abramo"/>
                <a:ea typeface="Abramo"/>
                <a:cs typeface="Abramo"/>
                <a:sym typeface="Abramo"/>
              </a:rPr>
              <a:t>DTH Bill</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0" y="315829"/>
            <a:ext cx="17804109" cy="9716153"/>
          </a:xfrm>
          <a:custGeom>
            <a:avLst/>
            <a:gdLst/>
            <a:ahLst/>
            <a:cxnLst/>
            <a:rect l="l" t="t" r="r" b="b"/>
            <a:pathLst>
              <a:path w="17804109" h="9716153">
                <a:moveTo>
                  <a:pt x="0" y="0"/>
                </a:moveTo>
                <a:lnTo>
                  <a:pt x="17804109" y="0"/>
                </a:lnTo>
                <a:lnTo>
                  <a:pt x="17804109" y="9716153"/>
                </a:lnTo>
                <a:lnTo>
                  <a:pt x="0" y="9716153"/>
                </a:lnTo>
                <a:lnTo>
                  <a:pt x="0" y="0"/>
                </a:lnTo>
                <a:close/>
              </a:path>
            </a:pathLst>
          </a:custGeom>
          <a:blipFill>
            <a:blip r:embed="rId2"/>
            <a:stretch>
              <a:fillRect t="-7263" b="-7263"/>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2071211" y="-2202325"/>
            <a:ext cx="4813501" cy="5492584"/>
          </a:xfrm>
          <a:custGeom>
            <a:avLst/>
            <a:gdLst/>
            <a:ahLst/>
            <a:cxnLst/>
            <a:rect l="l" t="t" r="r" b="b"/>
            <a:pathLst>
              <a:path w="4813501" h="5492584">
                <a:moveTo>
                  <a:pt x="0" y="0"/>
                </a:moveTo>
                <a:lnTo>
                  <a:pt x="4813501" y="0"/>
                </a:lnTo>
                <a:lnTo>
                  <a:pt x="4813501" y="5492585"/>
                </a:lnTo>
                <a:lnTo>
                  <a:pt x="0" y="54925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119295" y="8229600"/>
            <a:ext cx="4734603" cy="4114800"/>
          </a:xfrm>
          <a:custGeom>
            <a:avLst/>
            <a:gdLst/>
            <a:ahLst/>
            <a:cxnLst/>
            <a:rect l="l" t="t" r="r" b="b"/>
            <a:pathLst>
              <a:path w="4734603" h="4114800">
                <a:moveTo>
                  <a:pt x="0" y="0"/>
                </a:moveTo>
                <a:lnTo>
                  <a:pt x="4734603" y="0"/>
                </a:lnTo>
                <a:lnTo>
                  <a:pt x="4734603"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3406682" y="1028700"/>
            <a:ext cx="14645379" cy="7591422"/>
          </a:xfrm>
          <a:custGeom>
            <a:avLst/>
            <a:gdLst/>
            <a:ahLst/>
            <a:cxnLst/>
            <a:rect l="l" t="t" r="r" b="b"/>
            <a:pathLst>
              <a:path w="14645379" h="7591422">
                <a:moveTo>
                  <a:pt x="0" y="0"/>
                </a:moveTo>
                <a:lnTo>
                  <a:pt x="14645379" y="0"/>
                </a:lnTo>
                <a:lnTo>
                  <a:pt x="14645379" y="7591422"/>
                </a:lnTo>
                <a:lnTo>
                  <a:pt x="0" y="7591422"/>
                </a:lnTo>
                <a:lnTo>
                  <a:pt x="0" y="0"/>
                </a:lnTo>
                <a:close/>
              </a:path>
            </a:pathLst>
          </a:custGeom>
          <a:blipFill>
            <a:blip r:embed="rId6"/>
            <a:stretch>
              <a:fillRect t="-10287" b="-10287"/>
            </a:stretch>
          </a:blipFill>
        </p:spPr>
      </p:sp>
      <p:sp>
        <p:nvSpPr>
          <p:cNvPr id="5" name="TextBox 5"/>
          <p:cNvSpPr txBox="1"/>
          <p:nvPr/>
        </p:nvSpPr>
        <p:spPr>
          <a:xfrm>
            <a:off x="0" y="4717240"/>
            <a:ext cx="4218087" cy="1176370"/>
          </a:xfrm>
          <a:prstGeom prst="rect">
            <a:avLst/>
          </a:prstGeom>
        </p:spPr>
        <p:txBody>
          <a:bodyPr lIns="0" tIns="0" rIns="0" bIns="0" rtlCol="0" anchor="t">
            <a:spAutoFit/>
          </a:bodyPr>
          <a:lstStyle/>
          <a:p>
            <a:pPr algn="l">
              <a:lnSpc>
                <a:spcPts val="8313"/>
              </a:lnSpc>
            </a:pPr>
            <a:r>
              <a:rPr lang="en-US" sz="9896" spc="385">
                <a:solidFill>
                  <a:srgbClr val="22423D"/>
                </a:solidFill>
                <a:latin typeface="Abramo"/>
                <a:ea typeface="Abramo"/>
                <a:cs typeface="Abramo"/>
                <a:sym typeface="Abramo"/>
              </a:rPr>
              <a:t>Database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95702" y="261775"/>
            <a:ext cx="17760579" cy="9482606"/>
          </a:xfrm>
          <a:custGeom>
            <a:avLst/>
            <a:gdLst/>
            <a:ahLst/>
            <a:cxnLst/>
            <a:rect l="l" t="t" r="r" b="b"/>
            <a:pathLst>
              <a:path w="17760579" h="9482606">
                <a:moveTo>
                  <a:pt x="0" y="0"/>
                </a:moveTo>
                <a:lnTo>
                  <a:pt x="17760580" y="0"/>
                </a:lnTo>
                <a:lnTo>
                  <a:pt x="17760580" y="9482606"/>
                </a:lnTo>
                <a:lnTo>
                  <a:pt x="0" y="9482606"/>
                </a:lnTo>
                <a:lnTo>
                  <a:pt x="0" y="0"/>
                </a:lnTo>
                <a:close/>
              </a:path>
            </a:pathLst>
          </a:custGeom>
          <a:blipFill>
            <a:blip r:embed="rId2"/>
            <a:stretch>
              <a:fillRect t="-8530" b="-8530"/>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5689669" y="-1627523"/>
            <a:ext cx="4198776" cy="4114800"/>
          </a:xfrm>
          <a:custGeom>
            <a:avLst/>
            <a:gdLst/>
            <a:ahLst/>
            <a:cxnLst/>
            <a:rect l="l" t="t" r="r" b="b"/>
            <a:pathLst>
              <a:path w="4198776" h="4114800">
                <a:moveTo>
                  <a:pt x="0" y="0"/>
                </a:moveTo>
                <a:lnTo>
                  <a:pt x="4198775" y="0"/>
                </a:lnTo>
                <a:lnTo>
                  <a:pt x="419877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248246" y="518346"/>
            <a:ext cx="13225986" cy="1546661"/>
          </a:xfrm>
          <a:prstGeom prst="rect">
            <a:avLst/>
          </a:prstGeom>
        </p:spPr>
        <p:txBody>
          <a:bodyPr lIns="0" tIns="0" rIns="0" bIns="0" rtlCol="0" anchor="t">
            <a:spAutoFit/>
          </a:bodyPr>
          <a:lstStyle/>
          <a:p>
            <a:pPr algn="ctr">
              <a:lnSpc>
                <a:spcPts val="11091"/>
              </a:lnSpc>
            </a:pPr>
            <a:r>
              <a:rPr lang="en-US" sz="13203" spc="422">
                <a:solidFill>
                  <a:srgbClr val="22423D"/>
                </a:solidFill>
                <a:latin typeface="Moontime"/>
                <a:ea typeface="Moontime"/>
                <a:cs typeface="Moontime"/>
                <a:sym typeface="Moontime"/>
              </a:rPr>
              <a:t>Conclusion</a:t>
            </a:r>
          </a:p>
        </p:txBody>
      </p:sp>
      <p:sp>
        <p:nvSpPr>
          <p:cNvPr id="4" name="Freeform 4"/>
          <p:cNvSpPr/>
          <p:nvPr/>
        </p:nvSpPr>
        <p:spPr>
          <a:xfrm>
            <a:off x="-557230" y="6765405"/>
            <a:ext cx="5085708" cy="4114800"/>
          </a:xfrm>
          <a:custGeom>
            <a:avLst/>
            <a:gdLst/>
            <a:ahLst/>
            <a:cxnLst/>
            <a:rect l="l" t="t" r="r" b="b"/>
            <a:pathLst>
              <a:path w="5085708" h="4114800">
                <a:moveTo>
                  <a:pt x="0" y="0"/>
                </a:moveTo>
                <a:lnTo>
                  <a:pt x="5085708" y="0"/>
                </a:lnTo>
                <a:lnTo>
                  <a:pt x="508570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3268196" y="2590141"/>
            <a:ext cx="15019804" cy="6125871"/>
          </a:xfrm>
          <a:prstGeom prst="rect">
            <a:avLst/>
          </a:prstGeom>
        </p:spPr>
        <p:txBody>
          <a:bodyPr lIns="0" tIns="0" rIns="0" bIns="0" rtlCol="0" anchor="t">
            <a:spAutoFit/>
          </a:bodyPr>
          <a:lstStyle/>
          <a:p>
            <a:pPr algn="ctr">
              <a:lnSpc>
                <a:spcPts val="8126"/>
              </a:lnSpc>
            </a:pPr>
            <a:r>
              <a:rPr lang="en-US" sz="5804">
                <a:solidFill>
                  <a:srgbClr val="22423D"/>
                </a:solidFill>
                <a:latin typeface="Canva Student Font"/>
                <a:ea typeface="Canva Student Font"/>
                <a:cs typeface="Canva Student Font"/>
                <a:sym typeface="Canva Student Font"/>
              </a:rPr>
              <a:t>•The report emphasizes the importance of managing household utilities effectively. Through analysis, households can reduce expenses and promote sustainability. Proactive monitoring and optimization are key to achieving financial stability and environmental conservation.</a:t>
            </a:r>
          </a:p>
          <a:p>
            <a:pPr algn="ctr">
              <a:lnSpc>
                <a:spcPts val="8126"/>
              </a:lnSpc>
              <a:spcBef>
                <a:spcPct val="0"/>
              </a:spcBef>
            </a:pPr>
            <a:endParaRPr lang="en-US" sz="5804">
              <a:solidFill>
                <a:srgbClr val="22423D"/>
              </a:solidFill>
              <a:latin typeface="Canva Student Font"/>
              <a:ea typeface="Canva Student Font"/>
              <a:cs typeface="Canva Student Font"/>
              <a:sym typeface="Canva Student Fon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TextBox 2"/>
          <p:cNvSpPr txBox="1"/>
          <p:nvPr/>
        </p:nvSpPr>
        <p:spPr>
          <a:xfrm>
            <a:off x="2921486" y="755498"/>
            <a:ext cx="12445027" cy="1504756"/>
          </a:xfrm>
          <a:prstGeom prst="rect">
            <a:avLst/>
          </a:prstGeom>
        </p:spPr>
        <p:txBody>
          <a:bodyPr lIns="0" tIns="0" rIns="0" bIns="0" rtlCol="0" anchor="t">
            <a:spAutoFit/>
          </a:bodyPr>
          <a:lstStyle/>
          <a:p>
            <a:pPr algn="ctr">
              <a:lnSpc>
                <a:spcPts val="10671"/>
              </a:lnSpc>
            </a:pPr>
            <a:r>
              <a:rPr lang="en-US" sz="12704">
                <a:solidFill>
                  <a:srgbClr val="22423D"/>
                </a:solidFill>
                <a:latin typeface="Abramo"/>
                <a:ea typeface="Abramo"/>
                <a:cs typeface="Abramo"/>
                <a:sym typeface="Abramo"/>
              </a:rPr>
              <a:t>Bill management system</a:t>
            </a:r>
          </a:p>
        </p:txBody>
      </p:sp>
      <p:sp>
        <p:nvSpPr>
          <p:cNvPr id="3" name="Freeform 3"/>
          <p:cNvSpPr/>
          <p:nvPr/>
        </p:nvSpPr>
        <p:spPr>
          <a:xfrm>
            <a:off x="-557230" y="7255622"/>
            <a:ext cx="4479822" cy="3624583"/>
          </a:xfrm>
          <a:custGeom>
            <a:avLst/>
            <a:gdLst/>
            <a:ahLst/>
            <a:cxnLst/>
            <a:rect l="l" t="t" r="r" b="b"/>
            <a:pathLst>
              <a:path w="4479822" h="3624583">
                <a:moveTo>
                  <a:pt x="0" y="0"/>
                </a:moveTo>
                <a:lnTo>
                  <a:pt x="4479822" y="0"/>
                </a:lnTo>
                <a:lnTo>
                  <a:pt x="4479822" y="3624583"/>
                </a:lnTo>
                <a:lnTo>
                  <a:pt x="0" y="36245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293859" y="3475713"/>
            <a:ext cx="17994141" cy="4836143"/>
          </a:xfrm>
          <a:prstGeom prst="rect">
            <a:avLst/>
          </a:prstGeom>
        </p:spPr>
        <p:txBody>
          <a:bodyPr lIns="0" tIns="0" rIns="0" bIns="0" rtlCol="0" anchor="t">
            <a:spAutoFit/>
          </a:bodyPr>
          <a:lstStyle/>
          <a:p>
            <a:pPr algn="ctr">
              <a:lnSpc>
                <a:spcPts val="6440"/>
              </a:lnSpc>
            </a:pPr>
            <a:r>
              <a:rPr lang="en-US" sz="4600" spc="763">
                <a:solidFill>
                  <a:srgbClr val="22423D"/>
                </a:solidFill>
                <a:latin typeface="Canva Student Font"/>
                <a:ea typeface="Canva Student Font"/>
                <a:cs typeface="Canva Student Font"/>
                <a:sym typeface="Canva Student Font"/>
              </a:rPr>
              <a:t>Submitted by: Sumayya Nazneen</a:t>
            </a:r>
          </a:p>
          <a:p>
            <a:pPr algn="ctr">
              <a:lnSpc>
                <a:spcPts val="6440"/>
              </a:lnSpc>
            </a:pPr>
            <a:r>
              <a:rPr lang="en-US" sz="4600" spc="763">
                <a:solidFill>
                  <a:srgbClr val="22423D"/>
                </a:solidFill>
                <a:latin typeface="Canva Student Font"/>
                <a:ea typeface="Canva Student Font"/>
                <a:cs typeface="Canva Student Font"/>
                <a:sym typeface="Canva Student Font"/>
              </a:rPr>
              <a:t> (Reg. No: U04AX21S0094)</a:t>
            </a:r>
          </a:p>
          <a:p>
            <a:pPr algn="ctr">
              <a:lnSpc>
                <a:spcPts val="6440"/>
              </a:lnSpc>
            </a:pPr>
            <a:r>
              <a:rPr lang="en-US" sz="4600" spc="763">
                <a:solidFill>
                  <a:srgbClr val="22423D"/>
                </a:solidFill>
                <a:latin typeface="Canva Student Font"/>
                <a:ea typeface="Canva Student Font"/>
                <a:cs typeface="Canva Student Font"/>
                <a:sym typeface="Canva Student Font"/>
              </a:rPr>
              <a:t>Under the guidance of: Miss.Shilparani Khindimath</a:t>
            </a:r>
          </a:p>
          <a:p>
            <a:pPr algn="ctr">
              <a:lnSpc>
                <a:spcPts val="6440"/>
              </a:lnSpc>
            </a:pPr>
            <a:r>
              <a:rPr lang="en-US" sz="4600" spc="763">
                <a:solidFill>
                  <a:srgbClr val="22423D"/>
                </a:solidFill>
                <a:latin typeface="Canva Student Font"/>
                <a:ea typeface="Canva Student Font"/>
                <a:cs typeface="Canva Student Font"/>
                <a:sym typeface="Canva Student Font"/>
              </a:rPr>
              <a:t>Doddappa Appa College of BCA, Basavakalyan</a:t>
            </a:r>
          </a:p>
          <a:p>
            <a:pPr algn="ctr">
              <a:lnSpc>
                <a:spcPts val="6440"/>
              </a:lnSpc>
            </a:pPr>
            <a:r>
              <a:rPr lang="en-US" sz="4600" spc="763">
                <a:solidFill>
                  <a:srgbClr val="22423D"/>
                </a:solidFill>
                <a:latin typeface="Canva Student Font"/>
                <a:ea typeface="Canva Student Font"/>
                <a:cs typeface="Canva Student Font"/>
                <a:sym typeface="Canva Student Font"/>
              </a:rPr>
              <a:t>Date: August 2024</a:t>
            </a:r>
          </a:p>
          <a:p>
            <a:pPr algn="ctr">
              <a:lnSpc>
                <a:spcPts val="6440"/>
              </a:lnSpc>
              <a:spcBef>
                <a:spcPct val="0"/>
              </a:spcBef>
            </a:pPr>
            <a:endParaRPr lang="en-US" sz="4600" spc="763">
              <a:solidFill>
                <a:srgbClr val="22423D"/>
              </a:solidFill>
              <a:latin typeface="Canva Student Font"/>
              <a:ea typeface="Canva Student Font"/>
              <a:cs typeface="Canva Student Font"/>
              <a:sym typeface="Canva Student Fon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2061151" y="-2854020"/>
            <a:ext cx="4813501" cy="5492584"/>
          </a:xfrm>
          <a:custGeom>
            <a:avLst/>
            <a:gdLst/>
            <a:ahLst/>
            <a:cxnLst/>
            <a:rect l="l" t="t" r="r" b="b"/>
            <a:pathLst>
              <a:path w="4813501" h="5492584">
                <a:moveTo>
                  <a:pt x="0" y="0"/>
                </a:moveTo>
                <a:lnTo>
                  <a:pt x="4813501" y="0"/>
                </a:lnTo>
                <a:lnTo>
                  <a:pt x="4813501" y="5492585"/>
                </a:lnTo>
                <a:lnTo>
                  <a:pt x="0" y="54925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6639088" y="301847"/>
            <a:ext cx="5355423" cy="1468373"/>
          </a:xfrm>
          <a:prstGeom prst="rect">
            <a:avLst/>
          </a:prstGeom>
        </p:spPr>
        <p:txBody>
          <a:bodyPr lIns="0" tIns="0" rIns="0" bIns="0" rtlCol="0" anchor="t">
            <a:spAutoFit/>
          </a:bodyPr>
          <a:lstStyle/>
          <a:p>
            <a:pPr algn="l">
              <a:lnSpc>
                <a:spcPts val="10352"/>
              </a:lnSpc>
            </a:pPr>
            <a:r>
              <a:rPr lang="en-US" sz="12324" spc="258">
                <a:solidFill>
                  <a:srgbClr val="22423D"/>
                </a:solidFill>
                <a:latin typeface="Abramo"/>
                <a:ea typeface="Abramo"/>
                <a:cs typeface="Abramo"/>
                <a:sym typeface="Abramo"/>
              </a:rPr>
              <a:t>References</a:t>
            </a:r>
          </a:p>
        </p:txBody>
      </p:sp>
      <p:sp>
        <p:nvSpPr>
          <p:cNvPr id="4" name="Freeform 4"/>
          <p:cNvSpPr/>
          <p:nvPr/>
        </p:nvSpPr>
        <p:spPr>
          <a:xfrm>
            <a:off x="14365267" y="7366108"/>
            <a:ext cx="4734603" cy="4114800"/>
          </a:xfrm>
          <a:custGeom>
            <a:avLst/>
            <a:gdLst/>
            <a:ahLst/>
            <a:cxnLst/>
            <a:rect l="l" t="t" r="r" b="b"/>
            <a:pathLst>
              <a:path w="4734603" h="4114800">
                <a:moveTo>
                  <a:pt x="0" y="0"/>
                </a:moveTo>
                <a:lnTo>
                  <a:pt x="4734602" y="0"/>
                </a:lnTo>
                <a:lnTo>
                  <a:pt x="4734602"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2752350" y="3287883"/>
            <a:ext cx="14921925" cy="6560665"/>
          </a:xfrm>
          <a:prstGeom prst="rect">
            <a:avLst/>
          </a:prstGeom>
        </p:spPr>
        <p:txBody>
          <a:bodyPr lIns="0" tIns="0" rIns="0" bIns="0" rtlCol="0" anchor="t">
            <a:spAutoFit/>
          </a:bodyPr>
          <a:lstStyle/>
          <a:p>
            <a:pPr algn="ctr">
              <a:lnSpc>
                <a:spcPts val="8166"/>
              </a:lnSpc>
            </a:pPr>
            <a:r>
              <a:rPr lang="en-US" sz="5833">
                <a:solidFill>
                  <a:srgbClr val="22423D"/>
                </a:solidFill>
                <a:latin typeface="Canva Student Font"/>
                <a:ea typeface="Canva Student Font"/>
                <a:cs typeface="Canva Student Font"/>
                <a:sym typeface="Canva Student Font"/>
              </a:rPr>
              <a:t>•1. Xampp installation: https://www.apachefriends.org/index.html</a:t>
            </a:r>
          </a:p>
          <a:p>
            <a:pPr algn="ctr">
              <a:lnSpc>
                <a:spcPts val="8749"/>
              </a:lnSpc>
            </a:pPr>
            <a:r>
              <a:rPr lang="en-US" sz="5833">
                <a:solidFill>
                  <a:srgbClr val="22423D"/>
                </a:solidFill>
                <a:latin typeface="Canva Student Font"/>
                <a:ea typeface="Canva Student Font"/>
                <a:cs typeface="Canva Student Font"/>
                <a:sym typeface="Canva Student Font"/>
              </a:rPr>
              <a:t>•2. Web Development tutorials: https://www.w3schools.com/</a:t>
            </a:r>
          </a:p>
          <a:p>
            <a:pPr algn="ctr">
              <a:lnSpc>
                <a:spcPts val="8691"/>
              </a:lnSpc>
            </a:pPr>
            <a:r>
              <a:rPr lang="en-US" sz="5833">
                <a:solidFill>
                  <a:srgbClr val="22423D"/>
                </a:solidFill>
                <a:latin typeface="Canva Student Font"/>
                <a:ea typeface="Canva Student Font"/>
                <a:cs typeface="Canva Student Font"/>
                <a:sym typeface="Canva Student Font"/>
              </a:rPr>
              <a:t>•3. Design ideas: https://trainings.internshala.com/</a:t>
            </a:r>
          </a:p>
          <a:p>
            <a:pPr algn="ctr">
              <a:lnSpc>
                <a:spcPts val="9158"/>
              </a:lnSpc>
            </a:pPr>
            <a:r>
              <a:rPr lang="en-US" sz="5833">
                <a:solidFill>
                  <a:srgbClr val="22423D"/>
                </a:solidFill>
                <a:latin typeface="Canva Student Font"/>
                <a:ea typeface="Canva Student Font"/>
                <a:cs typeface="Canva Student Font"/>
                <a:sym typeface="Canva Student Font"/>
              </a:rPr>
              <a:t>•4. DBMS tutorials: http://vtucode.in</a:t>
            </a:r>
          </a:p>
          <a:p>
            <a:pPr algn="ctr">
              <a:lnSpc>
                <a:spcPts val="8808"/>
              </a:lnSpc>
            </a:pPr>
            <a:r>
              <a:rPr lang="en-US" sz="5833">
                <a:solidFill>
                  <a:srgbClr val="22423D"/>
                </a:solidFill>
                <a:latin typeface="Canva Student Font"/>
                <a:ea typeface="Canva Student Font"/>
                <a:cs typeface="Canva Student Font"/>
                <a:sym typeface="Canva Student Font"/>
              </a:rPr>
              <a:t>•5. Other tutorials: https://www.youtube.com</a:t>
            </a:r>
          </a:p>
          <a:p>
            <a:pPr algn="ctr">
              <a:lnSpc>
                <a:spcPts val="8808"/>
              </a:lnSpc>
            </a:pPr>
            <a:endParaRPr lang="en-US" sz="5833">
              <a:solidFill>
                <a:srgbClr val="22423D"/>
              </a:solidFill>
              <a:latin typeface="Canva Student Font"/>
              <a:ea typeface="Canva Student Font"/>
              <a:cs typeface="Canva Student Font"/>
              <a:sym typeface="Canva Student Fon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562172" y="-668293"/>
            <a:ext cx="2446436" cy="4114800"/>
          </a:xfrm>
          <a:custGeom>
            <a:avLst/>
            <a:gdLst/>
            <a:ahLst/>
            <a:cxnLst/>
            <a:rect l="l" t="t" r="r" b="b"/>
            <a:pathLst>
              <a:path w="2446436" h="4114800">
                <a:moveTo>
                  <a:pt x="0" y="0"/>
                </a:moveTo>
                <a:lnTo>
                  <a:pt x="2446436" y="0"/>
                </a:lnTo>
                <a:lnTo>
                  <a:pt x="244643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5864009" y="6950278"/>
            <a:ext cx="2423991" cy="4114800"/>
          </a:xfrm>
          <a:custGeom>
            <a:avLst/>
            <a:gdLst/>
            <a:ahLst/>
            <a:cxnLst/>
            <a:rect l="l" t="t" r="r" b="b"/>
            <a:pathLst>
              <a:path w="2423991" h="4114800">
                <a:moveTo>
                  <a:pt x="0" y="0"/>
                </a:moveTo>
                <a:lnTo>
                  <a:pt x="2423991" y="0"/>
                </a:lnTo>
                <a:lnTo>
                  <a:pt x="242399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3293156" y="-403679"/>
            <a:ext cx="11009614" cy="10362799"/>
          </a:xfrm>
          <a:custGeom>
            <a:avLst/>
            <a:gdLst/>
            <a:ahLst/>
            <a:cxnLst/>
            <a:rect l="l" t="t" r="r" b="b"/>
            <a:pathLst>
              <a:path w="11009614" h="10362799">
                <a:moveTo>
                  <a:pt x="0" y="0"/>
                </a:moveTo>
                <a:lnTo>
                  <a:pt x="11009613" y="0"/>
                </a:lnTo>
                <a:lnTo>
                  <a:pt x="11009613" y="10362799"/>
                </a:lnTo>
                <a:lnTo>
                  <a:pt x="0" y="10362799"/>
                </a:lnTo>
                <a:lnTo>
                  <a:pt x="0" y="0"/>
                </a:lnTo>
                <a:close/>
              </a:path>
            </a:pathLst>
          </a:custGeom>
          <a:blipFill>
            <a:blip r:embed="rId6"/>
            <a:stretch>
              <a:fillRect/>
            </a:stretch>
          </a:blipFill>
        </p:spPr>
      </p:sp>
      <p:sp>
        <p:nvSpPr>
          <p:cNvPr id="5" name="TextBox 5"/>
          <p:cNvSpPr txBox="1"/>
          <p:nvPr/>
        </p:nvSpPr>
        <p:spPr>
          <a:xfrm>
            <a:off x="3985231" y="4353431"/>
            <a:ext cx="10317538" cy="2656462"/>
          </a:xfrm>
          <a:prstGeom prst="rect">
            <a:avLst/>
          </a:prstGeom>
        </p:spPr>
        <p:txBody>
          <a:bodyPr lIns="0" tIns="0" rIns="0" bIns="0" rtlCol="0" anchor="t">
            <a:spAutoFit/>
          </a:bodyPr>
          <a:lstStyle/>
          <a:p>
            <a:pPr algn="ctr">
              <a:lnSpc>
                <a:spcPts val="9011"/>
              </a:lnSpc>
            </a:pPr>
            <a:r>
              <a:rPr lang="en-US" sz="17003">
                <a:solidFill>
                  <a:srgbClr val="22423D"/>
                </a:solidFill>
                <a:latin typeface="Abramo"/>
                <a:ea typeface="Abramo"/>
                <a:cs typeface="Abramo"/>
                <a:sym typeface="Abramo"/>
              </a:rPr>
              <a:t>Thank</a:t>
            </a:r>
          </a:p>
          <a:p>
            <a:pPr algn="ctr">
              <a:lnSpc>
                <a:spcPts val="9011"/>
              </a:lnSpc>
            </a:pPr>
            <a:r>
              <a:rPr lang="en-US" sz="17003">
                <a:solidFill>
                  <a:srgbClr val="22423D"/>
                </a:solidFill>
                <a:latin typeface="Abramo"/>
                <a:ea typeface="Abramo"/>
                <a:cs typeface="Abramo"/>
                <a:sym typeface="Abramo"/>
              </a:rPr>
              <a:t>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4799324" y="-2500429"/>
            <a:ext cx="5452110" cy="8229600"/>
          </a:xfrm>
          <a:custGeom>
            <a:avLst/>
            <a:gdLst/>
            <a:ahLst/>
            <a:cxnLst/>
            <a:rect l="l" t="t" r="r" b="b"/>
            <a:pathLst>
              <a:path w="5452110" h="8229600">
                <a:moveTo>
                  <a:pt x="0" y="0"/>
                </a:moveTo>
                <a:lnTo>
                  <a:pt x="5452110" y="0"/>
                </a:lnTo>
                <a:lnTo>
                  <a:pt x="5452110" y="8229600"/>
                </a:lnTo>
                <a:lnTo>
                  <a:pt x="0" y="8229600"/>
                </a:lnTo>
                <a:lnTo>
                  <a:pt x="0" y="0"/>
                </a:lnTo>
                <a:close/>
              </a:path>
            </a:pathLst>
          </a:custGeom>
          <a:blipFill>
            <a:blip r:embed="rId2"/>
            <a:stretch>
              <a:fillRect/>
            </a:stretch>
          </a:blipFill>
        </p:spPr>
      </p:sp>
      <p:sp>
        <p:nvSpPr>
          <p:cNvPr id="3" name="Freeform 3"/>
          <p:cNvSpPr/>
          <p:nvPr/>
        </p:nvSpPr>
        <p:spPr>
          <a:xfrm>
            <a:off x="-1131147" y="7220542"/>
            <a:ext cx="4868329" cy="5014197"/>
          </a:xfrm>
          <a:custGeom>
            <a:avLst/>
            <a:gdLst/>
            <a:ahLst/>
            <a:cxnLst/>
            <a:rect l="l" t="t" r="r" b="b"/>
            <a:pathLst>
              <a:path w="4868329" h="5014197">
                <a:moveTo>
                  <a:pt x="0" y="0"/>
                </a:moveTo>
                <a:lnTo>
                  <a:pt x="4868329" y="0"/>
                </a:lnTo>
                <a:lnTo>
                  <a:pt x="4868329" y="5014196"/>
                </a:lnTo>
                <a:lnTo>
                  <a:pt x="0" y="50141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651537" y="5223963"/>
            <a:ext cx="5819421" cy="1996578"/>
          </a:xfrm>
          <a:prstGeom prst="rect">
            <a:avLst/>
          </a:prstGeom>
        </p:spPr>
        <p:txBody>
          <a:bodyPr lIns="0" tIns="0" rIns="0" bIns="0" rtlCol="0" anchor="t">
            <a:spAutoFit/>
          </a:bodyPr>
          <a:lstStyle/>
          <a:p>
            <a:pPr algn="l">
              <a:lnSpc>
                <a:spcPts val="14282"/>
              </a:lnSpc>
            </a:pPr>
            <a:r>
              <a:rPr lang="en-US" sz="17003">
                <a:solidFill>
                  <a:srgbClr val="22423D"/>
                </a:solidFill>
                <a:latin typeface="Moontime"/>
                <a:ea typeface="Moontime"/>
                <a:cs typeface="Moontime"/>
                <a:sym typeface="Moontime"/>
              </a:rPr>
              <a:t>Contents</a:t>
            </a:r>
          </a:p>
        </p:txBody>
      </p:sp>
      <p:sp>
        <p:nvSpPr>
          <p:cNvPr id="5" name="TextBox 5"/>
          <p:cNvSpPr txBox="1"/>
          <p:nvPr/>
        </p:nvSpPr>
        <p:spPr>
          <a:xfrm>
            <a:off x="6911393" y="185738"/>
            <a:ext cx="11206438" cy="9861462"/>
          </a:xfrm>
          <a:prstGeom prst="rect">
            <a:avLst/>
          </a:prstGeom>
        </p:spPr>
        <p:txBody>
          <a:bodyPr lIns="0" tIns="0" rIns="0" bIns="0" rtlCol="0" anchor="t">
            <a:spAutoFit/>
          </a:bodyPr>
          <a:lstStyle/>
          <a:p>
            <a:pPr marL="1291033" lvl="1" indent="-645516" algn="just">
              <a:lnSpc>
                <a:spcPts val="9926"/>
              </a:lnSpc>
              <a:buAutoNum type="arabicPeriod"/>
            </a:pPr>
            <a:r>
              <a:rPr lang="en-US" sz="5979" spc="580">
                <a:solidFill>
                  <a:srgbClr val="22423D"/>
                </a:solidFill>
                <a:latin typeface="Glacial Indifference"/>
                <a:ea typeface="Glacial Indifference"/>
                <a:cs typeface="Glacial Indifference"/>
                <a:sym typeface="Glacial Indifference"/>
              </a:rPr>
              <a:t>Introduction</a:t>
            </a:r>
          </a:p>
          <a:p>
            <a:pPr marL="1291033" lvl="1" indent="-645516" algn="just">
              <a:lnSpc>
                <a:spcPts val="9926"/>
              </a:lnSpc>
              <a:buAutoNum type="arabicPeriod"/>
            </a:pPr>
            <a:r>
              <a:rPr lang="en-US" sz="5979" spc="382">
                <a:solidFill>
                  <a:srgbClr val="22423D"/>
                </a:solidFill>
                <a:latin typeface="Glacial Indifference"/>
                <a:ea typeface="Glacial Indifference"/>
                <a:cs typeface="Glacial Indifference"/>
                <a:sym typeface="Glacial Indifference"/>
              </a:rPr>
              <a:t>Requirement Engineering</a:t>
            </a:r>
          </a:p>
          <a:p>
            <a:pPr marL="1291033" lvl="1" indent="-645516" algn="just">
              <a:lnSpc>
                <a:spcPts val="8969"/>
              </a:lnSpc>
              <a:buAutoNum type="arabicPeriod"/>
            </a:pPr>
            <a:r>
              <a:rPr lang="en-US" sz="5979">
                <a:solidFill>
                  <a:srgbClr val="22423D"/>
                </a:solidFill>
                <a:latin typeface="Glacial Indifference"/>
                <a:ea typeface="Glacial Indifference"/>
                <a:cs typeface="Glacial Indifference"/>
                <a:sym typeface="Glacial Indifference"/>
              </a:rPr>
              <a:t>Design and Methodology</a:t>
            </a:r>
          </a:p>
          <a:p>
            <a:pPr marL="1291033" lvl="1" indent="-645516" algn="just">
              <a:lnSpc>
                <a:spcPts val="9926"/>
              </a:lnSpc>
              <a:buAutoNum type="arabicPeriod"/>
            </a:pPr>
            <a:r>
              <a:rPr lang="en-US" sz="5979" spc="59">
                <a:solidFill>
                  <a:srgbClr val="22423D"/>
                </a:solidFill>
                <a:latin typeface="Glacial Indifference"/>
                <a:ea typeface="Glacial Indifference"/>
                <a:cs typeface="Glacial Indifference"/>
                <a:sym typeface="Glacial Indifference"/>
              </a:rPr>
              <a:t>Visual Tools</a:t>
            </a:r>
          </a:p>
          <a:p>
            <a:pPr marL="1291033" lvl="1" indent="-645516" algn="just">
              <a:lnSpc>
                <a:spcPts val="9926"/>
              </a:lnSpc>
              <a:buAutoNum type="arabicPeriod"/>
            </a:pPr>
            <a:r>
              <a:rPr lang="en-US" sz="5979" spc="382">
                <a:solidFill>
                  <a:srgbClr val="22423D"/>
                </a:solidFill>
                <a:latin typeface="Glacial Indifference"/>
                <a:ea typeface="Glacial Indifference"/>
                <a:cs typeface="Glacial Indifference"/>
                <a:sym typeface="Glacial Indifference"/>
              </a:rPr>
              <a:t>Implementation</a:t>
            </a:r>
          </a:p>
          <a:p>
            <a:pPr marL="1291033" lvl="1" indent="-645516" algn="just">
              <a:lnSpc>
                <a:spcPts val="9926"/>
              </a:lnSpc>
              <a:buAutoNum type="arabicPeriod"/>
            </a:pPr>
            <a:r>
              <a:rPr lang="en-US" sz="5979" spc="472">
                <a:solidFill>
                  <a:srgbClr val="22423D"/>
                </a:solidFill>
                <a:latin typeface="Glacial Indifference"/>
                <a:ea typeface="Glacial Indifference"/>
                <a:cs typeface="Glacial Indifference"/>
                <a:sym typeface="Glacial Indifference"/>
              </a:rPr>
              <a:t>Results</a:t>
            </a:r>
          </a:p>
          <a:p>
            <a:pPr marL="1291033" lvl="1" indent="-645516" algn="just">
              <a:lnSpc>
                <a:spcPts val="9926"/>
              </a:lnSpc>
              <a:buAutoNum type="arabicPeriod"/>
            </a:pPr>
            <a:r>
              <a:rPr lang="en-US" sz="5979" spc="382">
                <a:solidFill>
                  <a:srgbClr val="22423D"/>
                </a:solidFill>
                <a:latin typeface="Glacial Indifference"/>
                <a:ea typeface="Glacial Indifference"/>
                <a:cs typeface="Glacial Indifference"/>
                <a:sym typeface="Glacial Indifference"/>
              </a:rPr>
              <a:t>Conclusion </a:t>
            </a:r>
          </a:p>
          <a:p>
            <a:pPr marL="1291033" lvl="1" indent="-645516" algn="just">
              <a:lnSpc>
                <a:spcPts val="9926"/>
              </a:lnSpc>
              <a:buAutoNum type="arabicPeriod"/>
            </a:pPr>
            <a:r>
              <a:rPr lang="en-US" sz="5979" spc="382">
                <a:solidFill>
                  <a:srgbClr val="22423D"/>
                </a:solidFill>
                <a:latin typeface="Glacial Indifference"/>
                <a:ea typeface="Glacial Indifference"/>
                <a:cs typeface="Glacial Indifference"/>
                <a:sym typeface="Glacial Indifference"/>
              </a:rPr>
              <a:t>References</a:t>
            </a:r>
          </a:p>
        </p:txBody>
      </p:sp>
      <p:sp>
        <p:nvSpPr>
          <p:cNvPr id="6" name="Freeform 6"/>
          <p:cNvSpPr/>
          <p:nvPr/>
        </p:nvSpPr>
        <p:spPr>
          <a:xfrm>
            <a:off x="-1045422" y="7030042"/>
            <a:ext cx="4868329" cy="5014197"/>
          </a:xfrm>
          <a:custGeom>
            <a:avLst/>
            <a:gdLst/>
            <a:ahLst/>
            <a:cxnLst/>
            <a:rect l="l" t="t" r="r" b="b"/>
            <a:pathLst>
              <a:path w="4868329" h="5014197">
                <a:moveTo>
                  <a:pt x="0" y="0"/>
                </a:moveTo>
                <a:lnTo>
                  <a:pt x="4868329" y="0"/>
                </a:lnTo>
                <a:lnTo>
                  <a:pt x="4868329" y="5014196"/>
                </a:lnTo>
                <a:lnTo>
                  <a:pt x="0" y="501419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TextBox 2"/>
          <p:cNvSpPr txBox="1"/>
          <p:nvPr/>
        </p:nvSpPr>
        <p:spPr>
          <a:xfrm>
            <a:off x="4973204" y="151592"/>
            <a:ext cx="13128488" cy="8763262"/>
          </a:xfrm>
          <a:prstGeom prst="rect">
            <a:avLst/>
          </a:prstGeom>
        </p:spPr>
        <p:txBody>
          <a:bodyPr lIns="0" tIns="0" rIns="0" bIns="0" rtlCol="0" anchor="t">
            <a:spAutoFit/>
          </a:bodyPr>
          <a:lstStyle/>
          <a:p>
            <a:pPr algn="l">
              <a:lnSpc>
                <a:spcPts val="5033"/>
              </a:lnSpc>
            </a:pPr>
            <a:r>
              <a:rPr lang="en-US" sz="4026" spc="668">
                <a:solidFill>
                  <a:srgbClr val="22423D"/>
                </a:solidFill>
                <a:latin typeface="Glacial Indifference"/>
                <a:ea typeface="Glacial Indifference"/>
                <a:cs typeface="Glacial Indifference"/>
                <a:sym typeface="Glacial Indifference"/>
              </a:rPr>
              <a:t>•1. Objective of the Project:</a:t>
            </a:r>
          </a:p>
          <a:p>
            <a:pPr algn="l">
              <a:lnSpc>
                <a:spcPts val="5033"/>
              </a:lnSpc>
            </a:pPr>
            <a:r>
              <a:rPr lang="en-US" sz="4026" spc="668">
                <a:solidFill>
                  <a:srgbClr val="22423D"/>
                </a:solidFill>
                <a:latin typeface="Glacial Indifference"/>
                <a:ea typeface="Glacial Indifference"/>
                <a:cs typeface="Glacial Indifference"/>
                <a:sym typeface="Glacial Indifference"/>
              </a:rPr>
              <a:t>•Provide a detailed analysis of household expenditures on electricity, DTH, and water bills.</a:t>
            </a:r>
          </a:p>
          <a:p>
            <a:pPr algn="l">
              <a:lnSpc>
                <a:spcPts val="5033"/>
              </a:lnSpc>
            </a:pPr>
            <a:endParaRPr lang="en-US" sz="4026" spc="668">
              <a:solidFill>
                <a:srgbClr val="22423D"/>
              </a:solidFill>
              <a:latin typeface="Glacial Indifference"/>
              <a:ea typeface="Glacial Indifference"/>
              <a:cs typeface="Glacial Indifference"/>
              <a:sym typeface="Glacial Indifference"/>
            </a:endParaRPr>
          </a:p>
          <a:p>
            <a:pPr algn="l">
              <a:lnSpc>
                <a:spcPts val="5033"/>
              </a:lnSpc>
            </a:pPr>
            <a:r>
              <a:rPr lang="en-US" sz="4026" spc="668">
                <a:solidFill>
                  <a:srgbClr val="22423D"/>
                </a:solidFill>
                <a:latin typeface="Glacial Indifference"/>
                <a:ea typeface="Glacial Indifference"/>
                <a:cs typeface="Glacial Indifference"/>
                <a:sym typeface="Glacial Indifference"/>
              </a:rPr>
              <a:t>•2. Purpose of the Project:</a:t>
            </a:r>
          </a:p>
          <a:p>
            <a:pPr algn="l">
              <a:lnSpc>
                <a:spcPts val="5033"/>
              </a:lnSpc>
            </a:pPr>
            <a:r>
              <a:rPr lang="en-US" sz="4026" spc="668">
                <a:solidFill>
                  <a:srgbClr val="22423D"/>
                </a:solidFill>
                <a:latin typeface="Glacial Indifference"/>
                <a:ea typeface="Glacial Indifference"/>
                <a:cs typeface="Glacial Indifference"/>
                <a:sym typeface="Glacial Indifference"/>
              </a:rPr>
              <a:t>•Empower households to optimize utility expenses and promote sustainability.</a:t>
            </a:r>
          </a:p>
          <a:p>
            <a:pPr algn="l">
              <a:lnSpc>
                <a:spcPts val="5033"/>
              </a:lnSpc>
            </a:pPr>
            <a:endParaRPr lang="en-US" sz="4026" spc="668">
              <a:solidFill>
                <a:srgbClr val="22423D"/>
              </a:solidFill>
              <a:latin typeface="Glacial Indifference"/>
              <a:ea typeface="Glacial Indifference"/>
              <a:cs typeface="Glacial Indifference"/>
              <a:sym typeface="Glacial Indifference"/>
            </a:endParaRPr>
          </a:p>
          <a:p>
            <a:pPr algn="l">
              <a:lnSpc>
                <a:spcPts val="5033"/>
              </a:lnSpc>
            </a:pPr>
            <a:r>
              <a:rPr lang="en-US" sz="4026" spc="668">
                <a:solidFill>
                  <a:srgbClr val="22423D"/>
                </a:solidFill>
                <a:latin typeface="Glacial Indifference"/>
                <a:ea typeface="Glacial Indifference"/>
                <a:cs typeface="Glacial Indifference"/>
                <a:sym typeface="Glacial Indifference"/>
              </a:rPr>
              <a:t>•3. Problem Statement:</a:t>
            </a:r>
          </a:p>
          <a:p>
            <a:pPr algn="l">
              <a:lnSpc>
                <a:spcPts val="5033"/>
              </a:lnSpc>
            </a:pPr>
            <a:r>
              <a:rPr lang="en-US" sz="4026" spc="668">
                <a:solidFill>
                  <a:srgbClr val="22423D"/>
                </a:solidFill>
                <a:latin typeface="Glacial Indifference"/>
                <a:ea typeface="Glacial Indifference"/>
                <a:cs typeface="Glacial Indifference"/>
                <a:sym typeface="Glacial Indifference"/>
              </a:rPr>
              <a:t>•Address inefficiencies in utility management to foster better financial and environmental practices.</a:t>
            </a:r>
          </a:p>
          <a:p>
            <a:pPr algn="l">
              <a:lnSpc>
                <a:spcPts val="5033"/>
              </a:lnSpc>
            </a:pPr>
            <a:endParaRPr lang="en-US" sz="4026" spc="668">
              <a:solidFill>
                <a:srgbClr val="22423D"/>
              </a:solidFill>
              <a:latin typeface="Glacial Indifference"/>
              <a:ea typeface="Glacial Indifference"/>
              <a:cs typeface="Glacial Indifference"/>
              <a:sym typeface="Glacial Indifference"/>
            </a:endParaRPr>
          </a:p>
        </p:txBody>
      </p:sp>
      <p:sp>
        <p:nvSpPr>
          <p:cNvPr id="3" name="Freeform 3"/>
          <p:cNvSpPr/>
          <p:nvPr/>
        </p:nvSpPr>
        <p:spPr>
          <a:xfrm>
            <a:off x="-1207440" y="-349084"/>
            <a:ext cx="4813501" cy="5492584"/>
          </a:xfrm>
          <a:custGeom>
            <a:avLst/>
            <a:gdLst/>
            <a:ahLst/>
            <a:cxnLst/>
            <a:rect l="l" t="t" r="r" b="b"/>
            <a:pathLst>
              <a:path w="4813501" h="5492584">
                <a:moveTo>
                  <a:pt x="0" y="0"/>
                </a:moveTo>
                <a:lnTo>
                  <a:pt x="4813501" y="0"/>
                </a:lnTo>
                <a:lnTo>
                  <a:pt x="4813501" y="5492584"/>
                </a:lnTo>
                <a:lnTo>
                  <a:pt x="0" y="54925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0" y="3343729"/>
            <a:ext cx="5429703" cy="1307421"/>
          </a:xfrm>
          <a:prstGeom prst="rect">
            <a:avLst/>
          </a:prstGeom>
        </p:spPr>
        <p:txBody>
          <a:bodyPr lIns="0" tIns="0" rIns="0" bIns="0" rtlCol="0" anchor="t">
            <a:spAutoFit/>
          </a:bodyPr>
          <a:lstStyle/>
          <a:p>
            <a:pPr algn="l">
              <a:lnSpc>
                <a:spcPts val="9320"/>
              </a:lnSpc>
            </a:pPr>
            <a:r>
              <a:rPr lang="en-US" sz="11096">
                <a:solidFill>
                  <a:srgbClr val="22423D"/>
                </a:solidFill>
                <a:latin typeface="Moontime"/>
                <a:ea typeface="Moontime"/>
                <a:cs typeface="Moontime"/>
                <a:sym typeface="Moontime"/>
              </a:rPr>
              <a:t>Introduction</a:t>
            </a:r>
          </a:p>
        </p:txBody>
      </p:sp>
      <p:sp>
        <p:nvSpPr>
          <p:cNvPr id="5" name="Freeform 5"/>
          <p:cNvSpPr/>
          <p:nvPr/>
        </p:nvSpPr>
        <p:spPr>
          <a:xfrm>
            <a:off x="14613300" y="7581672"/>
            <a:ext cx="4486569" cy="3899236"/>
          </a:xfrm>
          <a:custGeom>
            <a:avLst/>
            <a:gdLst/>
            <a:ahLst/>
            <a:cxnLst/>
            <a:rect l="l" t="t" r="r" b="b"/>
            <a:pathLst>
              <a:path w="4486569" h="3899236">
                <a:moveTo>
                  <a:pt x="0" y="0"/>
                </a:moveTo>
                <a:lnTo>
                  <a:pt x="4486569" y="0"/>
                </a:lnTo>
                <a:lnTo>
                  <a:pt x="4486569" y="3899236"/>
                </a:lnTo>
                <a:lnTo>
                  <a:pt x="0" y="389923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207440" y="-349084"/>
            <a:ext cx="4813501" cy="5492584"/>
          </a:xfrm>
          <a:custGeom>
            <a:avLst/>
            <a:gdLst/>
            <a:ahLst/>
            <a:cxnLst/>
            <a:rect l="l" t="t" r="r" b="b"/>
            <a:pathLst>
              <a:path w="4813501" h="5492584">
                <a:moveTo>
                  <a:pt x="0" y="0"/>
                </a:moveTo>
                <a:lnTo>
                  <a:pt x="4813501" y="0"/>
                </a:lnTo>
                <a:lnTo>
                  <a:pt x="4813501" y="5492584"/>
                </a:lnTo>
                <a:lnTo>
                  <a:pt x="0" y="54925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211859" y="555965"/>
            <a:ext cx="12590637" cy="1316946"/>
          </a:xfrm>
          <a:prstGeom prst="rect">
            <a:avLst/>
          </a:prstGeom>
        </p:spPr>
        <p:txBody>
          <a:bodyPr lIns="0" tIns="0" rIns="0" bIns="0" rtlCol="0" anchor="t">
            <a:spAutoFit/>
          </a:bodyPr>
          <a:lstStyle/>
          <a:p>
            <a:pPr algn="l">
              <a:lnSpc>
                <a:spcPts val="9320"/>
              </a:lnSpc>
            </a:pPr>
            <a:r>
              <a:rPr lang="en-US" sz="11096">
                <a:solidFill>
                  <a:srgbClr val="22423D"/>
                </a:solidFill>
                <a:latin typeface="Abramo"/>
                <a:ea typeface="Abramo"/>
                <a:cs typeface="Abramo"/>
                <a:sym typeface="Abramo"/>
              </a:rPr>
              <a:t>Requirement Engineering</a:t>
            </a:r>
          </a:p>
        </p:txBody>
      </p:sp>
      <p:sp>
        <p:nvSpPr>
          <p:cNvPr id="4" name="Freeform 4"/>
          <p:cNvSpPr/>
          <p:nvPr/>
        </p:nvSpPr>
        <p:spPr>
          <a:xfrm>
            <a:off x="-216953" y="6431624"/>
            <a:ext cx="1803031" cy="4114800"/>
          </a:xfrm>
          <a:custGeom>
            <a:avLst/>
            <a:gdLst/>
            <a:ahLst/>
            <a:cxnLst/>
            <a:rect l="l" t="t" r="r" b="b"/>
            <a:pathLst>
              <a:path w="1803031" h="4114800">
                <a:moveTo>
                  <a:pt x="0" y="0"/>
                </a:moveTo>
                <a:lnTo>
                  <a:pt x="1803030" y="0"/>
                </a:lnTo>
                <a:lnTo>
                  <a:pt x="180303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3208782" y="3447093"/>
            <a:ext cx="14859542" cy="5108179"/>
          </a:xfrm>
          <a:prstGeom prst="rect">
            <a:avLst/>
          </a:prstGeom>
        </p:spPr>
        <p:txBody>
          <a:bodyPr lIns="0" tIns="0" rIns="0" bIns="0" rtlCol="0" anchor="t">
            <a:spAutoFit/>
          </a:bodyPr>
          <a:lstStyle/>
          <a:p>
            <a:pPr algn="ctr">
              <a:lnSpc>
                <a:spcPts val="7479"/>
              </a:lnSpc>
            </a:pPr>
            <a:r>
              <a:rPr lang="en-US" sz="5342">
                <a:solidFill>
                  <a:srgbClr val="22423D"/>
                </a:solidFill>
                <a:latin typeface="Canva Student Font"/>
                <a:ea typeface="Canva Student Font"/>
                <a:cs typeface="Canva Student Font"/>
                <a:sym typeface="Canva Student Font"/>
              </a:rPr>
              <a:t>•1. Understanding the Purpose:</a:t>
            </a:r>
          </a:p>
          <a:p>
            <a:pPr algn="ctr">
              <a:lnSpc>
                <a:spcPts val="7398"/>
              </a:lnSpc>
            </a:pPr>
            <a:r>
              <a:rPr lang="en-US" sz="5284">
                <a:solidFill>
                  <a:srgbClr val="22423D"/>
                </a:solidFill>
                <a:latin typeface="Canva Student Font"/>
                <a:ea typeface="Canva Student Font"/>
                <a:cs typeface="Canva Student Font"/>
                <a:sym typeface="Canva Student Font"/>
              </a:rPr>
              <a:t>•Analyze the expenditures on electricity, DTH, and water.</a:t>
            </a:r>
          </a:p>
          <a:p>
            <a:pPr algn="ctr">
              <a:lnSpc>
                <a:spcPts val="7398"/>
              </a:lnSpc>
            </a:pPr>
            <a:r>
              <a:rPr lang="en-US" sz="5284">
                <a:solidFill>
                  <a:srgbClr val="22423D"/>
                </a:solidFill>
                <a:latin typeface="Canva Student Font"/>
                <a:ea typeface="Canva Student Font"/>
                <a:cs typeface="Canva Student Font"/>
                <a:sym typeface="Canva Student Font"/>
              </a:rPr>
              <a:t>•2. Gathering Requirements:</a:t>
            </a:r>
          </a:p>
          <a:p>
            <a:pPr algn="ctr">
              <a:lnSpc>
                <a:spcPts val="7398"/>
              </a:lnSpc>
            </a:pPr>
            <a:r>
              <a:rPr lang="en-US" sz="5284">
                <a:solidFill>
                  <a:srgbClr val="22423D"/>
                </a:solidFill>
                <a:latin typeface="Canva Student Font"/>
                <a:ea typeface="Canva Student Font"/>
                <a:cs typeface="Canva Student Font"/>
                <a:sym typeface="Canva Student Font"/>
              </a:rPr>
              <a:t>•Collect data from utility providers, billing statements, and household records.</a:t>
            </a:r>
          </a:p>
          <a:p>
            <a:pPr algn="ctr">
              <a:lnSpc>
                <a:spcPts val="3480"/>
              </a:lnSpc>
              <a:spcBef>
                <a:spcPct val="0"/>
              </a:spcBef>
            </a:pPr>
            <a:endParaRPr lang="en-US" sz="5284">
              <a:solidFill>
                <a:srgbClr val="22423D"/>
              </a:solidFill>
              <a:latin typeface="Canva Student Font"/>
              <a:ea typeface="Canva Student Font"/>
              <a:cs typeface="Canva Student Font"/>
              <a:sym typeface="Canva Student Fon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207440" y="-349084"/>
            <a:ext cx="4813501" cy="5492584"/>
          </a:xfrm>
          <a:custGeom>
            <a:avLst/>
            <a:gdLst/>
            <a:ahLst/>
            <a:cxnLst/>
            <a:rect l="l" t="t" r="r" b="b"/>
            <a:pathLst>
              <a:path w="4813501" h="5492584">
                <a:moveTo>
                  <a:pt x="0" y="0"/>
                </a:moveTo>
                <a:lnTo>
                  <a:pt x="4813501" y="0"/>
                </a:lnTo>
                <a:lnTo>
                  <a:pt x="4813501" y="5492584"/>
                </a:lnTo>
                <a:lnTo>
                  <a:pt x="0" y="54925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492037" y="630761"/>
            <a:ext cx="12985465" cy="1316946"/>
          </a:xfrm>
          <a:prstGeom prst="rect">
            <a:avLst/>
          </a:prstGeom>
        </p:spPr>
        <p:txBody>
          <a:bodyPr lIns="0" tIns="0" rIns="0" bIns="0" rtlCol="0" anchor="t">
            <a:spAutoFit/>
          </a:bodyPr>
          <a:lstStyle/>
          <a:p>
            <a:pPr algn="l">
              <a:lnSpc>
                <a:spcPts val="9320"/>
              </a:lnSpc>
            </a:pPr>
            <a:r>
              <a:rPr lang="en-US" sz="11096">
                <a:solidFill>
                  <a:srgbClr val="22423D"/>
                </a:solidFill>
                <a:latin typeface="Abramo"/>
                <a:ea typeface="Abramo"/>
                <a:cs typeface="Abramo"/>
                <a:sym typeface="Abramo"/>
              </a:rPr>
              <a:t>Design and Methodology</a:t>
            </a:r>
          </a:p>
        </p:txBody>
      </p:sp>
      <p:sp>
        <p:nvSpPr>
          <p:cNvPr id="4" name="Freeform 4"/>
          <p:cNvSpPr/>
          <p:nvPr/>
        </p:nvSpPr>
        <p:spPr>
          <a:xfrm>
            <a:off x="-216953" y="6431624"/>
            <a:ext cx="1803031" cy="4114800"/>
          </a:xfrm>
          <a:custGeom>
            <a:avLst/>
            <a:gdLst/>
            <a:ahLst/>
            <a:cxnLst/>
            <a:rect l="l" t="t" r="r" b="b"/>
            <a:pathLst>
              <a:path w="1803031" h="4114800">
                <a:moveTo>
                  <a:pt x="0" y="0"/>
                </a:moveTo>
                <a:lnTo>
                  <a:pt x="1803030" y="0"/>
                </a:lnTo>
                <a:lnTo>
                  <a:pt x="180303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3429206" y="2292433"/>
            <a:ext cx="14858794" cy="6263209"/>
          </a:xfrm>
          <a:prstGeom prst="rect">
            <a:avLst/>
          </a:prstGeom>
        </p:spPr>
        <p:txBody>
          <a:bodyPr lIns="0" tIns="0" rIns="0" bIns="0" rtlCol="0" anchor="t">
            <a:spAutoFit/>
          </a:bodyPr>
          <a:lstStyle/>
          <a:p>
            <a:pPr algn="ctr">
              <a:lnSpc>
                <a:spcPts val="7053"/>
              </a:lnSpc>
            </a:pPr>
            <a:r>
              <a:rPr lang="en-US" sz="5038">
                <a:solidFill>
                  <a:srgbClr val="22423D"/>
                </a:solidFill>
                <a:latin typeface="Canva Student Font"/>
                <a:ea typeface="Canva Student Font"/>
                <a:cs typeface="Canva Student Font"/>
                <a:sym typeface="Canva Student Font"/>
              </a:rPr>
              <a:t>•1. Data Collection:</a:t>
            </a:r>
          </a:p>
          <a:p>
            <a:pPr algn="ctr">
              <a:lnSpc>
                <a:spcPts val="7053"/>
              </a:lnSpc>
            </a:pPr>
            <a:r>
              <a:rPr lang="en-US" sz="5038">
                <a:solidFill>
                  <a:srgbClr val="22423D"/>
                </a:solidFill>
                <a:latin typeface="Canva Student Font"/>
                <a:ea typeface="Canva Student Font"/>
                <a:cs typeface="Canva Student Font"/>
                <a:sym typeface="Canva Student Font"/>
              </a:rPr>
              <a:t>•Gather data from utility providers and household records.</a:t>
            </a:r>
          </a:p>
          <a:p>
            <a:pPr algn="ctr">
              <a:lnSpc>
                <a:spcPts val="7053"/>
              </a:lnSpc>
            </a:pPr>
            <a:r>
              <a:rPr lang="en-US" sz="5038">
                <a:solidFill>
                  <a:srgbClr val="22423D"/>
                </a:solidFill>
                <a:latin typeface="Canva Student Font"/>
                <a:ea typeface="Canva Student Font"/>
                <a:cs typeface="Canva Student Font"/>
                <a:sym typeface="Canva Student Font"/>
              </a:rPr>
              <a:t>•2. Data Organization:</a:t>
            </a:r>
          </a:p>
          <a:p>
            <a:pPr algn="ctr">
              <a:lnSpc>
                <a:spcPts val="7053"/>
              </a:lnSpc>
            </a:pPr>
            <a:r>
              <a:rPr lang="en-US" sz="5038">
                <a:solidFill>
                  <a:srgbClr val="22423D"/>
                </a:solidFill>
                <a:latin typeface="Canva Student Font"/>
                <a:ea typeface="Canva Student Font"/>
                <a:cs typeface="Canva Student Font"/>
                <a:sym typeface="Canva Student Font"/>
              </a:rPr>
              <a:t>•Organize data for electricity, DTH, and water bills separately.</a:t>
            </a:r>
          </a:p>
          <a:p>
            <a:pPr algn="ctr">
              <a:lnSpc>
                <a:spcPts val="7053"/>
              </a:lnSpc>
            </a:pPr>
            <a:r>
              <a:rPr lang="en-US" sz="5038">
                <a:solidFill>
                  <a:srgbClr val="22423D"/>
                </a:solidFill>
                <a:latin typeface="Canva Student Font"/>
                <a:ea typeface="Canva Student Font"/>
                <a:cs typeface="Canva Student Font"/>
                <a:sym typeface="Canva Student Font"/>
              </a:rPr>
              <a:t>•3. Analysis Framework:</a:t>
            </a:r>
          </a:p>
          <a:p>
            <a:pPr algn="ctr">
              <a:lnSpc>
                <a:spcPts val="7053"/>
              </a:lnSpc>
            </a:pPr>
            <a:r>
              <a:rPr lang="en-US" sz="5038">
                <a:solidFill>
                  <a:srgbClr val="22423D"/>
                </a:solidFill>
                <a:latin typeface="Canva Student Font"/>
                <a:ea typeface="Canva Student Font"/>
                <a:cs typeface="Canva Student Font"/>
                <a:sym typeface="Canva Student Font"/>
              </a:rPr>
              <a:t>•Analyze consumption patterns and cost breakdowns.</a:t>
            </a:r>
          </a:p>
          <a:p>
            <a:pPr algn="ctr">
              <a:lnSpc>
                <a:spcPts val="7342"/>
              </a:lnSpc>
              <a:spcBef>
                <a:spcPct val="0"/>
              </a:spcBef>
            </a:pPr>
            <a:endParaRPr lang="en-US" sz="5038">
              <a:solidFill>
                <a:srgbClr val="22423D"/>
              </a:solidFill>
              <a:latin typeface="Canva Student Font"/>
              <a:ea typeface="Canva Student Font"/>
              <a:cs typeface="Canva Student Font"/>
              <a:sym typeface="Canva Student Fon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207440" y="-349084"/>
            <a:ext cx="4813501" cy="5492584"/>
          </a:xfrm>
          <a:custGeom>
            <a:avLst/>
            <a:gdLst/>
            <a:ahLst/>
            <a:cxnLst/>
            <a:rect l="l" t="t" r="r" b="b"/>
            <a:pathLst>
              <a:path w="4813501" h="5492584">
                <a:moveTo>
                  <a:pt x="0" y="0"/>
                </a:moveTo>
                <a:lnTo>
                  <a:pt x="4813501" y="0"/>
                </a:lnTo>
                <a:lnTo>
                  <a:pt x="4813501" y="5492584"/>
                </a:lnTo>
                <a:lnTo>
                  <a:pt x="0" y="54925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174246" y="371475"/>
            <a:ext cx="7408126" cy="1316946"/>
          </a:xfrm>
          <a:prstGeom prst="rect">
            <a:avLst/>
          </a:prstGeom>
        </p:spPr>
        <p:txBody>
          <a:bodyPr lIns="0" tIns="0" rIns="0" bIns="0" rtlCol="0" anchor="t">
            <a:spAutoFit/>
          </a:bodyPr>
          <a:lstStyle/>
          <a:p>
            <a:pPr algn="l">
              <a:lnSpc>
                <a:spcPts val="9320"/>
              </a:lnSpc>
            </a:pPr>
            <a:r>
              <a:rPr lang="en-US" sz="11096">
                <a:solidFill>
                  <a:srgbClr val="22423D"/>
                </a:solidFill>
                <a:latin typeface="Abramo"/>
                <a:ea typeface="Abramo"/>
                <a:cs typeface="Abramo"/>
                <a:sym typeface="Abramo"/>
              </a:rPr>
              <a:t>  Visual Tools</a:t>
            </a:r>
          </a:p>
        </p:txBody>
      </p:sp>
      <p:sp>
        <p:nvSpPr>
          <p:cNvPr id="4" name="Freeform 4"/>
          <p:cNvSpPr/>
          <p:nvPr/>
        </p:nvSpPr>
        <p:spPr>
          <a:xfrm>
            <a:off x="-216953" y="6431624"/>
            <a:ext cx="1803031" cy="4114800"/>
          </a:xfrm>
          <a:custGeom>
            <a:avLst/>
            <a:gdLst/>
            <a:ahLst/>
            <a:cxnLst/>
            <a:rect l="l" t="t" r="r" b="b"/>
            <a:pathLst>
              <a:path w="1803031" h="4114800">
                <a:moveTo>
                  <a:pt x="0" y="0"/>
                </a:moveTo>
                <a:lnTo>
                  <a:pt x="1803030" y="0"/>
                </a:lnTo>
                <a:lnTo>
                  <a:pt x="180303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3330525" y="2029917"/>
            <a:ext cx="13928775" cy="8257083"/>
          </a:xfrm>
          <a:prstGeom prst="rect">
            <a:avLst/>
          </a:prstGeom>
        </p:spPr>
        <p:txBody>
          <a:bodyPr lIns="0" tIns="0" rIns="0" bIns="0" rtlCol="0" anchor="t">
            <a:spAutoFit/>
          </a:bodyPr>
          <a:lstStyle/>
          <a:p>
            <a:pPr algn="ctr">
              <a:lnSpc>
                <a:spcPts val="7301"/>
              </a:lnSpc>
            </a:pPr>
            <a:r>
              <a:rPr lang="en-US" sz="5215">
                <a:solidFill>
                  <a:srgbClr val="22423D"/>
                </a:solidFill>
                <a:latin typeface="Canva Student Font"/>
                <a:ea typeface="Canva Student Font"/>
                <a:cs typeface="Canva Student Font"/>
                <a:sym typeface="Canva Student Font"/>
              </a:rPr>
              <a:t>•1. Bar Charts:</a:t>
            </a:r>
          </a:p>
          <a:p>
            <a:pPr algn="ctr">
              <a:lnSpc>
                <a:spcPts val="7301"/>
              </a:lnSpc>
            </a:pPr>
            <a:r>
              <a:rPr lang="en-US" sz="5215">
                <a:solidFill>
                  <a:srgbClr val="22423D"/>
                </a:solidFill>
                <a:latin typeface="Canva Student Font"/>
                <a:ea typeface="Canva Student Font"/>
                <a:cs typeface="Canva Student Font"/>
                <a:sym typeface="Canva Student Font"/>
              </a:rPr>
              <a:t>•Visualize cost breakdowns for different utilities.</a:t>
            </a:r>
          </a:p>
          <a:p>
            <a:pPr algn="ctr">
              <a:lnSpc>
                <a:spcPts val="7301"/>
              </a:lnSpc>
            </a:pPr>
            <a:r>
              <a:rPr lang="en-US" sz="5215">
                <a:solidFill>
                  <a:srgbClr val="22423D"/>
                </a:solidFill>
                <a:latin typeface="Canva Student Font"/>
                <a:ea typeface="Canva Student Font"/>
                <a:cs typeface="Canva Student Font"/>
                <a:sym typeface="Canva Student Font"/>
              </a:rPr>
              <a:t>•2. Line Graphs:</a:t>
            </a:r>
          </a:p>
          <a:p>
            <a:pPr algn="ctr">
              <a:lnSpc>
                <a:spcPts val="7301"/>
              </a:lnSpc>
            </a:pPr>
            <a:r>
              <a:rPr lang="en-US" sz="5215">
                <a:solidFill>
                  <a:srgbClr val="22423D"/>
                </a:solidFill>
                <a:latin typeface="Canva Student Font"/>
                <a:ea typeface="Canva Student Font"/>
                <a:cs typeface="Canva Student Font"/>
                <a:sym typeface="Canva Student Font"/>
              </a:rPr>
              <a:t>•Show consumption patterns over time.</a:t>
            </a:r>
          </a:p>
          <a:p>
            <a:pPr algn="ctr">
              <a:lnSpc>
                <a:spcPts val="7301"/>
              </a:lnSpc>
            </a:pPr>
            <a:r>
              <a:rPr lang="en-US" sz="5215">
                <a:solidFill>
                  <a:srgbClr val="22423D"/>
                </a:solidFill>
                <a:latin typeface="Canva Student Font"/>
                <a:ea typeface="Canva Student Font"/>
                <a:cs typeface="Canva Student Font"/>
                <a:sym typeface="Canva Student Font"/>
              </a:rPr>
              <a:t>•3. Pie Charts:</a:t>
            </a:r>
          </a:p>
          <a:p>
            <a:pPr algn="ctr">
              <a:lnSpc>
                <a:spcPts val="7301"/>
              </a:lnSpc>
            </a:pPr>
            <a:r>
              <a:rPr lang="en-US" sz="5215">
                <a:solidFill>
                  <a:srgbClr val="22423D"/>
                </a:solidFill>
                <a:latin typeface="Canva Student Font"/>
                <a:ea typeface="Canva Student Font"/>
                <a:cs typeface="Canva Student Font"/>
                <a:sym typeface="Canva Student Font"/>
              </a:rPr>
              <a:t>•Compare expenditures across months.</a:t>
            </a:r>
          </a:p>
          <a:p>
            <a:pPr algn="ctr">
              <a:lnSpc>
                <a:spcPts val="7301"/>
              </a:lnSpc>
            </a:pPr>
            <a:r>
              <a:rPr lang="en-US" sz="5215">
                <a:solidFill>
                  <a:srgbClr val="22423D"/>
                </a:solidFill>
                <a:latin typeface="Canva Student Font"/>
                <a:ea typeface="Canva Student Font"/>
                <a:cs typeface="Canva Student Font"/>
                <a:sym typeface="Canva Student Font"/>
              </a:rPr>
              <a:t>•4. Infographics:</a:t>
            </a:r>
          </a:p>
          <a:p>
            <a:pPr algn="ctr">
              <a:lnSpc>
                <a:spcPts val="7301"/>
              </a:lnSpc>
            </a:pPr>
            <a:r>
              <a:rPr lang="en-US" sz="5215">
                <a:solidFill>
                  <a:srgbClr val="22423D"/>
                </a:solidFill>
                <a:latin typeface="Canva Student Font"/>
                <a:ea typeface="Canva Student Font"/>
                <a:cs typeface="Canva Student Font"/>
                <a:sym typeface="Canva Student Font"/>
              </a:rPr>
              <a:t>•Convey recommendations for cost savings.</a:t>
            </a:r>
          </a:p>
          <a:p>
            <a:pPr algn="ctr">
              <a:lnSpc>
                <a:spcPts val="7301"/>
              </a:lnSpc>
              <a:spcBef>
                <a:spcPct val="0"/>
              </a:spcBef>
            </a:pPr>
            <a:endParaRPr lang="en-US" sz="5215">
              <a:solidFill>
                <a:srgbClr val="22423D"/>
              </a:solidFill>
              <a:latin typeface="Canva Student Font"/>
              <a:ea typeface="Canva Student Font"/>
              <a:cs typeface="Canva Student Font"/>
              <a:sym typeface="Canva Student Fon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5366514" y="-1358227"/>
            <a:ext cx="4198776" cy="4114800"/>
          </a:xfrm>
          <a:custGeom>
            <a:avLst/>
            <a:gdLst/>
            <a:ahLst/>
            <a:cxnLst/>
            <a:rect l="l" t="t" r="r" b="b"/>
            <a:pathLst>
              <a:path w="4198776" h="4114800">
                <a:moveTo>
                  <a:pt x="0" y="0"/>
                </a:moveTo>
                <a:lnTo>
                  <a:pt x="4198775" y="0"/>
                </a:lnTo>
                <a:lnTo>
                  <a:pt x="419877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409824" y="722927"/>
            <a:ext cx="12445027" cy="1598473"/>
          </a:xfrm>
          <a:prstGeom prst="rect">
            <a:avLst/>
          </a:prstGeom>
        </p:spPr>
        <p:txBody>
          <a:bodyPr lIns="0" tIns="0" rIns="0" bIns="0" rtlCol="0" anchor="t">
            <a:spAutoFit/>
          </a:bodyPr>
          <a:lstStyle/>
          <a:p>
            <a:pPr algn="ctr">
              <a:lnSpc>
                <a:spcPts val="11343"/>
              </a:lnSpc>
            </a:pPr>
            <a:r>
              <a:rPr lang="en-US" sz="13503">
                <a:solidFill>
                  <a:srgbClr val="22423D"/>
                </a:solidFill>
                <a:latin typeface="Abramo"/>
                <a:ea typeface="Abramo"/>
                <a:cs typeface="Abramo"/>
                <a:sym typeface="Abramo"/>
              </a:rPr>
              <a:t>Implementation</a:t>
            </a:r>
          </a:p>
        </p:txBody>
      </p:sp>
      <p:sp>
        <p:nvSpPr>
          <p:cNvPr id="4" name="Freeform 4"/>
          <p:cNvSpPr/>
          <p:nvPr/>
        </p:nvSpPr>
        <p:spPr>
          <a:xfrm>
            <a:off x="-557230" y="6765405"/>
            <a:ext cx="5085708" cy="4114800"/>
          </a:xfrm>
          <a:custGeom>
            <a:avLst/>
            <a:gdLst/>
            <a:ahLst/>
            <a:cxnLst/>
            <a:rect l="l" t="t" r="r" b="b"/>
            <a:pathLst>
              <a:path w="5085708" h="4114800">
                <a:moveTo>
                  <a:pt x="0" y="0"/>
                </a:moveTo>
                <a:lnTo>
                  <a:pt x="5085708" y="0"/>
                </a:lnTo>
                <a:lnTo>
                  <a:pt x="508570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3523400" y="2977782"/>
            <a:ext cx="14764600" cy="6200750"/>
          </a:xfrm>
          <a:prstGeom prst="rect">
            <a:avLst/>
          </a:prstGeom>
        </p:spPr>
        <p:txBody>
          <a:bodyPr lIns="0" tIns="0" rIns="0" bIns="0" rtlCol="0" anchor="t">
            <a:spAutoFit/>
          </a:bodyPr>
          <a:lstStyle/>
          <a:p>
            <a:pPr algn="ctr">
              <a:lnSpc>
                <a:spcPts val="8240"/>
              </a:lnSpc>
            </a:pPr>
            <a:r>
              <a:rPr lang="en-US" sz="5886">
                <a:solidFill>
                  <a:srgbClr val="22423D"/>
                </a:solidFill>
                <a:latin typeface="Canva Student Font"/>
                <a:ea typeface="Canva Student Font"/>
                <a:cs typeface="Canva Student Font"/>
                <a:sym typeface="Canva Student Font"/>
              </a:rPr>
              <a:t>•1. Software Requirements:</a:t>
            </a:r>
          </a:p>
          <a:p>
            <a:pPr algn="ctr">
              <a:lnSpc>
                <a:spcPts val="8240"/>
              </a:lnSpc>
            </a:pPr>
            <a:r>
              <a:rPr lang="en-US" sz="5886">
                <a:solidFill>
                  <a:srgbClr val="22423D"/>
                </a:solidFill>
                <a:latin typeface="Canva Student Font"/>
                <a:ea typeface="Canva Student Font"/>
                <a:cs typeface="Canva Student Font"/>
                <a:sym typeface="Canva Student Font"/>
              </a:rPr>
              <a:t>•Spreadsheet software, word processing tools, and statistical software.</a:t>
            </a:r>
          </a:p>
          <a:p>
            <a:pPr algn="ctr">
              <a:lnSpc>
                <a:spcPts val="8240"/>
              </a:lnSpc>
            </a:pPr>
            <a:r>
              <a:rPr lang="en-US" sz="5886">
                <a:solidFill>
                  <a:srgbClr val="22423D"/>
                </a:solidFill>
                <a:latin typeface="Canva Student Font"/>
                <a:ea typeface="Canva Student Font"/>
                <a:cs typeface="Canva Student Font"/>
                <a:sym typeface="Canva Student Font"/>
              </a:rPr>
              <a:t>•2. Hardware Requirements:</a:t>
            </a:r>
          </a:p>
          <a:p>
            <a:pPr algn="ctr">
              <a:lnSpc>
                <a:spcPts val="8240"/>
              </a:lnSpc>
            </a:pPr>
            <a:r>
              <a:rPr lang="en-US" sz="5886">
                <a:solidFill>
                  <a:srgbClr val="22423D"/>
                </a:solidFill>
                <a:latin typeface="Canva Student Font"/>
                <a:ea typeface="Canva Student Font"/>
                <a:cs typeface="Canva Student Font"/>
                <a:sym typeface="Canva Student Font"/>
              </a:rPr>
              <a:t>•Standard desktop or laptop with basic specifications.</a:t>
            </a:r>
          </a:p>
          <a:p>
            <a:pPr algn="ctr">
              <a:lnSpc>
                <a:spcPts val="8240"/>
              </a:lnSpc>
              <a:spcBef>
                <a:spcPct val="0"/>
              </a:spcBef>
            </a:pPr>
            <a:endParaRPr lang="en-US" sz="5886">
              <a:solidFill>
                <a:srgbClr val="22423D"/>
              </a:solidFill>
              <a:latin typeface="Canva Student Font"/>
              <a:ea typeface="Canva Student Font"/>
              <a:cs typeface="Canva Student Font"/>
              <a:sym typeface="Canva Student Fon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207440" y="-349084"/>
            <a:ext cx="4813501" cy="5492584"/>
          </a:xfrm>
          <a:custGeom>
            <a:avLst/>
            <a:gdLst/>
            <a:ahLst/>
            <a:cxnLst/>
            <a:rect l="l" t="t" r="r" b="b"/>
            <a:pathLst>
              <a:path w="4813501" h="5492584">
                <a:moveTo>
                  <a:pt x="0" y="0"/>
                </a:moveTo>
                <a:lnTo>
                  <a:pt x="4813501" y="0"/>
                </a:lnTo>
                <a:lnTo>
                  <a:pt x="4813501" y="5492584"/>
                </a:lnTo>
                <a:lnTo>
                  <a:pt x="0" y="54925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5811587" y="362333"/>
            <a:ext cx="6899377" cy="1354279"/>
          </a:xfrm>
          <a:prstGeom prst="rect">
            <a:avLst/>
          </a:prstGeom>
        </p:spPr>
        <p:txBody>
          <a:bodyPr lIns="0" tIns="0" rIns="0" bIns="0" rtlCol="0" anchor="t">
            <a:spAutoFit/>
          </a:bodyPr>
          <a:lstStyle/>
          <a:p>
            <a:pPr algn="l">
              <a:lnSpc>
                <a:spcPts val="9656"/>
              </a:lnSpc>
            </a:pPr>
            <a:r>
              <a:rPr lang="en-US" sz="11496" spc="448">
                <a:solidFill>
                  <a:srgbClr val="22423D"/>
                </a:solidFill>
                <a:latin typeface="Abramo"/>
                <a:ea typeface="Abramo"/>
                <a:cs typeface="Abramo"/>
                <a:sym typeface="Abramo"/>
              </a:rPr>
              <a:t>Results</a:t>
            </a:r>
          </a:p>
        </p:txBody>
      </p:sp>
      <p:sp>
        <p:nvSpPr>
          <p:cNvPr id="4" name="Freeform 4"/>
          <p:cNvSpPr/>
          <p:nvPr/>
        </p:nvSpPr>
        <p:spPr>
          <a:xfrm>
            <a:off x="-216953" y="6431624"/>
            <a:ext cx="1803031" cy="4114800"/>
          </a:xfrm>
          <a:custGeom>
            <a:avLst/>
            <a:gdLst/>
            <a:ahLst/>
            <a:cxnLst/>
            <a:rect l="l" t="t" r="r" b="b"/>
            <a:pathLst>
              <a:path w="1803031" h="4114800">
                <a:moveTo>
                  <a:pt x="0" y="0"/>
                </a:moveTo>
                <a:lnTo>
                  <a:pt x="1803030" y="0"/>
                </a:lnTo>
                <a:lnTo>
                  <a:pt x="180303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3443484" y="2282908"/>
            <a:ext cx="14844516" cy="6975392"/>
          </a:xfrm>
          <a:prstGeom prst="rect">
            <a:avLst/>
          </a:prstGeom>
        </p:spPr>
        <p:txBody>
          <a:bodyPr lIns="0" tIns="0" rIns="0" bIns="0" rtlCol="0" anchor="t">
            <a:spAutoFit/>
          </a:bodyPr>
          <a:lstStyle/>
          <a:p>
            <a:pPr algn="ctr">
              <a:lnSpc>
                <a:spcPts val="7947"/>
              </a:lnSpc>
            </a:pPr>
            <a:r>
              <a:rPr lang="en-US" sz="5676">
                <a:solidFill>
                  <a:srgbClr val="22423D"/>
                </a:solidFill>
                <a:latin typeface="Canva Student Font"/>
                <a:ea typeface="Canva Student Font"/>
                <a:cs typeface="Canva Student Font"/>
                <a:sym typeface="Canva Student Font"/>
              </a:rPr>
              <a:t>•1. Home Page of Site:</a:t>
            </a:r>
          </a:p>
          <a:p>
            <a:pPr algn="ctr">
              <a:lnSpc>
                <a:spcPts val="7947"/>
              </a:lnSpc>
            </a:pPr>
            <a:r>
              <a:rPr lang="en-US" sz="5676">
                <a:solidFill>
                  <a:srgbClr val="22423D"/>
                </a:solidFill>
                <a:latin typeface="Canva Student Font"/>
                <a:ea typeface="Canva Student Font"/>
                <a:cs typeface="Canva Student Font"/>
                <a:sym typeface="Canva Student Font"/>
              </a:rPr>
              <a:t>•Overview of the web interface for bill management.</a:t>
            </a:r>
          </a:p>
          <a:p>
            <a:pPr algn="ctr">
              <a:lnSpc>
                <a:spcPts val="7947"/>
              </a:lnSpc>
            </a:pPr>
            <a:r>
              <a:rPr lang="en-US" sz="5676">
                <a:solidFill>
                  <a:srgbClr val="22423D"/>
                </a:solidFill>
                <a:latin typeface="Canva Student Font"/>
                <a:ea typeface="Canva Student Font"/>
                <a:cs typeface="Canva Student Font"/>
                <a:sym typeface="Canva Student Font"/>
              </a:rPr>
              <a:t>•2. Database Tables:</a:t>
            </a:r>
          </a:p>
          <a:p>
            <a:pPr algn="ctr">
              <a:lnSpc>
                <a:spcPts val="7947"/>
              </a:lnSpc>
            </a:pPr>
            <a:r>
              <a:rPr lang="en-US" sz="5676">
                <a:solidFill>
                  <a:srgbClr val="22423D"/>
                </a:solidFill>
                <a:latin typeface="Canva Student Font"/>
                <a:ea typeface="Canva Student Font"/>
                <a:cs typeface="Canva Student Font"/>
                <a:sym typeface="Canva Student Font"/>
              </a:rPr>
              <a:t>•Tables storing data on electricity, DTH, and water bills.</a:t>
            </a:r>
          </a:p>
          <a:p>
            <a:pPr algn="ctr">
              <a:lnSpc>
                <a:spcPts val="7947"/>
              </a:lnSpc>
            </a:pPr>
            <a:r>
              <a:rPr lang="en-US" sz="5676">
                <a:solidFill>
                  <a:srgbClr val="22423D"/>
                </a:solidFill>
                <a:latin typeface="Canva Student Font"/>
                <a:ea typeface="Canva Student Font"/>
                <a:cs typeface="Canva Student Font"/>
                <a:sym typeface="Canva Student Font"/>
              </a:rPr>
              <a:t>•3. ER Diagram and Schema Diagram:</a:t>
            </a:r>
          </a:p>
          <a:p>
            <a:pPr algn="ctr">
              <a:lnSpc>
                <a:spcPts val="7947"/>
              </a:lnSpc>
            </a:pPr>
            <a:r>
              <a:rPr lang="en-US" sz="5676">
                <a:solidFill>
                  <a:srgbClr val="22423D"/>
                </a:solidFill>
                <a:latin typeface="Canva Student Font"/>
                <a:ea typeface="Canva Student Font"/>
                <a:cs typeface="Canva Student Font"/>
                <a:sym typeface="Canva Student Font"/>
              </a:rPr>
              <a:t>•Visual representation of the database structure.</a:t>
            </a:r>
          </a:p>
          <a:p>
            <a:pPr algn="ctr">
              <a:lnSpc>
                <a:spcPts val="7947"/>
              </a:lnSpc>
              <a:spcBef>
                <a:spcPct val="0"/>
              </a:spcBef>
            </a:pPr>
            <a:endParaRPr lang="en-US" sz="5676">
              <a:solidFill>
                <a:srgbClr val="22423D"/>
              </a:solidFill>
              <a:latin typeface="Canva Student Font"/>
              <a:ea typeface="Canva Student Font"/>
              <a:cs typeface="Canva Student Font"/>
              <a:sym typeface="Canva Student Fon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476</Words>
  <Application>Microsoft Office PowerPoint</Application>
  <PresentationFormat>Custom</PresentationFormat>
  <Paragraphs>76</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Moontime</vt:lpstr>
      <vt:lpstr>Calibri</vt:lpstr>
      <vt:lpstr>Canva Student Font</vt:lpstr>
      <vt:lpstr>Abramo</vt:lpstr>
      <vt:lpstr>Glacial Indifference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BILL</dc:title>
  <cp:lastModifiedBy>Sumayya Nazneen</cp:lastModifiedBy>
  <cp:revision>1</cp:revision>
  <dcterms:created xsi:type="dcterms:W3CDTF">2006-08-16T00:00:00Z</dcterms:created>
  <dcterms:modified xsi:type="dcterms:W3CDTF">2024-09-15T07:40:21Z</dcterms:modified>
  <dc:identifier>DAGPJZOrVjs</dc:identifier>
</cp:coreProperties>
</file>

<file path=docProps/thumbnail.jpeg>
</file>